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69" r:id="rId5"/>
    <p:sldId id="264" r:id="rId6"/>
    <p:sldId id="265" r:id="rId7"/>
    <p:sldId id="267" r:id="rId8"/>
    <p:sldId id="286" r:id="rId9"/>
    <p:sldId id="270" r:id="rId10"/>
    <p:sldId id="268" r:id="rId11"/>
    <p:sldId id="263" r:id="rId12"/>
    <p:sldId id="280" r:id="rId13"/>
    <p:sldId id="278" r:id="rId14"/>
    <p:sldId id="279" r:id="rId15"/>
    <p:sldId id="266" r:id="rId16"/>
    <p:sldId id="281" r:id="rId17"/>
    <p:sldId id="282" r:id="rId18"/>
    <p:sldId id="259" r:id="rId19"/>
    <p:sldId id="276" r:id="rId2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2957"/>
  </p:normalViewPr>
  <p:slideViewPr>
    <p:cSldViewPr snapToGrid="0" snapToObjects="1">
      <p:cViewPr varScale="1">
        <p:scale>
          <a:sx n="119" d="100"/>
          <a:sy n="119" d="100"/>
        </p:scale>
        <p:origin x="8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45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959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141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97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25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885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63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49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7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00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37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39C94-7BF5-924A-9E7B-D9A5A1BD67E0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6F2F2-56A1-1E4D-879B-3441D58854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8224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背景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60035" y="-1260035"/>
            <a:ext cx="6858000" cy="9378069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 flipH="1">
            <a:off x="2161833" y="-13511"/>
            <a:ext cx="7216235" cy="6858000"/>
          </a:xfrm>
          <a:prstGeom prst="parallelogram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solidFill>
                <a:srgbClr val="FF66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4308" y="2058937"/>
            <a:ext cx="6402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生信分析一体机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24EC427-6355-B843-917E-AB8635BDC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3511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09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6"/>
          <p:cNvGrpSpPr>
            <a:grpSpLocks/>
          </p:cNvGrpSpPr>
          <p:nvPr/>
        </p:nvGrpSpPr>
        <p:grpSpPr bwMode="auto">
          <a:xfrm>
            <a:off x="-19250" y="0"/>
            <a:ext cx="4724400" cy="685800"/>
            <a:chOff x="1296" y="1824"/>
            <a:chExt cx="2976" cy="432"/>
          </a:xfrm>
        </p:grpSpPr>
        <p:sp>
          <p:nvSpPr>
            <p:cNvPr id="4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5BA54">
                    <a:gamma/>
                    <a:tint val="21176"/>
                    <a:invGamma/>
                  </a:srgbClr>
                </a:gs>
                <a:gs pos="100000">
                  <a:srgbClr val="85BA54"/>
                </a:gs>
              </a:gsLst>
              <a:lin ang="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2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BA54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前现状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912677"/>
              </p:ext>
            </p:extLst>
          </p:nvPr>
        </p:nvGraphicFramePr>
        <p:xfrm>
          <a:off x="361750" y="1142779"/>
          <a:ext cx="8368677" cy="2473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9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2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6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7643">
                  <a:extLst>
                    <a:ext uri="{9D8B030D-6E8A-4147-A177-3AD203B41FA5}">
                      <a16:colId xmlns:a16="http://schemas.microsoft.com/office/drawing/2014/main" val="2960476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节点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人员配置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ans" altLang="en-US" dirty="0"/>
                        <a:t>政采花费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s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中国科学院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lang="zh-Hans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生命科学研究院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1472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83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个大内存计算节点：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512GB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1TB,2TB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504TB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5.5TB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个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PI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课题组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+1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名计算平台管理人员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altLang="zh-Han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00w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Hans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中国医学科学院基础医学研究所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928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个大内存计算节点：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96Gb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1TB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1.4PB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2TB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名生物信息分析人员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+1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名计算平台管理人员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altLang="zh-Hans" dirty="0">
                          <a:latin typeface="Times New Roman" panose="02020603050405020304" pitchFamily="18" charset="0"/>
                          <a:ea typeface="KaiTi" panose="02010609060101010101" pitchFamily="49" charset="-122"/>
                          <a:cs typeface="Times New Roman" panose="02020603050405020304" pitchFamily="18" charset="0"/>
                        </a:rPr>
                        <a:t>00w</a:t>
                      </a:r>
                      <a:endParaRPr lang="zh-CN" altLang="en-US" dirty="0">
                        <a:latin typeface="Times New Roman" panose="02020603050405020304" pitchFamily="18" charset="0"/>
                        <a:ea typeface="KaiTi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4758311-B9C3-4845-9F6E-03F4104238B1}"/>
              </a:ext>
            </a:extLst>
          </p:cNvPr>
          <p:cNvSpPr txBox="1"/>
          <p:nvPr/>
        </p:nvSpPr>
        <p:spPr>
          <a:xfrm>
            <a:off x="361750" y="4481207"/>
            <a:ext cx="8551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dirty="0">
                <a:solidFill>
                  <a:srgbClr val="FF0000"/>
                </a:solidFill>
              </a:rPr>
              <a:t>问题：</a:t>
            </a:r>
            <a:endParaRPr lang="en-US" altLang="zh-Hans" dirty="0">
              <a:solidFill>
                <a:srgbClr val="FF0000"/>
              </a:solidFill>
            </a:endParaRPr>
          </a:p>
          <a:p>
            <a:r>
              <a:rPr lang="en-US" altLang="zh-Han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Hans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，构建硬件设施（超级计算机）比较贵</a:t>
            </a:r>
            <a:r>
              <a:rPr lang="en-US" altLang="zh-Han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lang="zh-Hans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耗时，占地空间大</a:t>
            </a:r>
            <a:endParaRPr lang="en-US" altLang="zh-Han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Hans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，硬件的管理和维护，以及对生物信息学分析流程开发需要大量人力资源</a:t>
            </a:r>
            <a:endParaRPr lang="en-US" altLang="zh-Han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Hans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，生物信息流程构建需要高级技术人员，时间周期略长，</a:t>
            </a:r>
            <a:endParaRPr lang="en-US" altLang="zh-Han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Hans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，因此，目前只有少数单位或者公司搭建了自己的生信分析平台，大多数的三甲医院都没有生信分析人员。大部分公司是外包给专业生物信息人员去做，市场上存在很大空缺。</a:t>
            </a:r>
            <a:endParaRPr lang="en-US" altLang="zh-Han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Han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CBBB57A-6081-5448-8882-3CA0DB729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B1873F-34EA-8F4C-A102-2B65A50AC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7D7ED-D9D8-F841-B9F8-FD88A0BE8BA6}"/>
              </a:ext>
            </a:extLst>
          </p:cNvPr>
          <p:cNvSpPr txBox="1"/>
          <p:nvPr/>
        </p:nvSpPr>
        <p:spPr>
          <a:xfrm>
            <a:off x="488750" y="3926541"/>
            <a:ext cx="6902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/>
              <a:t>华大和博奥有自己的生信团队，每一个</a:t>
            </a:r>
            <a:r>
              <a:rPr lang="en-US" altLang="zh-Hans" dirty="0"/>
              <a:t>10-15</a:t>
            </a:r>
            <a:r>
              <a:rPr lang="zh-Hans" altLang="en-US" dirty="0"/>
              <a:t>个人。</a:t>
            </a:r>
            <a:endParaRPr lang="en-US" altLang="zh-Hans" dirty="0"/>
          </a:p>
          <a:p>
            <a:r>
              <a:rPr lang="zh-Hans" altLang="en-US" dirty="0"/>
              <a:t>大部分基因测序公司都是外包专业的生信人员去做。质量有争议。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3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grpSp>
        <p:nvGrpSpPr>
          <p:cNvPr id="22" name="Group 3"/>
          <p:cNvGrpSpPr>
            <a:grpSpLocks/>
          </p:cNvGrpSpPr>
          <p:nvPr/>
        </p:nvGrpSpPr>
        <p:grpSpPr bwMode="auto">
          <a:xfrm>
            <a:off x="1034985" y="2209800"/>
            <a:ext cx="6894265" cy="3352800"/>
            <a:chOff x="453" y="1248"/>
            <a:chExt cx="4787" cy="2256"/>
          </a:xfrm>
        </p:grpSpPr>
        <p:grpSp>
          <p:nvGrpSpPr>
            <p:cNvPr id="23" name="Group 4"/>
            <p:cNvGrpSpPr>
              <a:grpSpLocks/>
            </p:cNvGrpSpPr>
            <p:nvPr/>
          </p:nvGrpSpPr>
          <p:grpSpPr bwMode="auto">
            <a:xfrm>
              <a:off x="2030" y="1248"/>
              <a:ext cx="1811" cy="1821"/>
              <a:chOff x="2078" y="1824"/>
              <a:chExt cx="1811" cy="1821"/>
            </a:xfrm>
          </p:grpSpPr>
          <p:sp>
            <p:nvSpPr>
              <p:cNvPr id="39" name="AutoShape 6"/>
              <p:cNvSpPr>
                <a:spLocks noChangeArrowheads="1"/>
              </p:cNvSpPr>
              <p:nvPr/>
            </p:nvSpPr>
            <p:spPr bwMode="gray">
              <a:xfrm rot="5400000" flipH="1">
                <a:off x="3631" y="2494"/>
                <a:ext cx="309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0" name="AutoShape 7"/>
              <p:cNvSpPr>
                <a:spLocks noChangeArrowheads="1"/>
              </p:cNvSpPr>
              <p:nvPr/>
            </p:nvSpPr>
            <p:spPr bwMode="gray">
              <a:xfrm rot="10800000" flipH="1">
                <a:off x="2725" y="3439"/>
                <a:ext cx="308" cy="206"/>
              </a:xfrm>
              <a:prstGeom prst="upArrow">
                <a:avLst>
                  <a:gd name="adj1" fmla="val 51676"/>
                  <a:gd name="adj2" fmla="val 10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tint val="39216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1" name="Oval 8"/>
              <p:cNvSpPr>
                <a:spLocks noChangeArrowheads="1"/>
              </p:cNvSpPr>
              <p:nvPr/>
            </p:nvSpPr>
            <p:spPr bwMode="gray">
              <a:xfrm>
                <a:off x="2078" y="1824"/>
                <a:ext cx="1615" cy="1615"/>
              </a:xfrm>
              <a:prstGeom prst="ellipse">
                <a:avLst/>
              </a:prstGeom>
              <a:gradFill rotWithShape="1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5400000" scaled="1"/>
              </a:gradFill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42" name="Oval 9"/>
              <p:cNvSpPr>
                <a:spLocks noChangeArrowheads="1"/>
              </p:cNvSpPr>
              <p:nvPr/>
            </p:nvSpPr>
            <p:spPr bwMode="gray">
              <a:xfrm>
                <a:off x="2170" y="1915"/>
                <a:ext cx="1430" cy="1430"/>
              </a:xfrm>
              <a:prstGeom prst="ellipse">
                <a:avLst/>
              </a:prstGeom>
              <a:gradFill rotWithShape="1">
                <a:gsLst>
                  <a:gs pos="0">
                    <a:srgbClr val="A2A2A2"/>
                  </a:gs>
                  <a:gs pos="50000">
                    <a:srgbClr val="FFFFFF"/>
                  </a:gs>
                  <a:gs pos="100000">
                    <a:srgbClr val="A2A2A2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43" name="Oval 10"/>
              <p:cNvSpPr>
                <a:spLocks noChangeArrowheads="1"/>
              </p:cNvSpPr>
              <p:nvPr/>
            </p:nvSpPr>
            <p:spPr bwMode="gray">
              <a:xfrm>
                <a:off x="2255" y="2000"/>
                <a:ext cx="1261" cy="1264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4" name="Oval 11"/>
              <p:cNvSpPr>
                <a:spLocks noChangeArrowheads="1"/>
              </p:cNvSpPr>
              <p:nvPr/>
            </p:nvSpPr>
            <p:spPr bwMode="gray">
              <a:xfrm>
                <a:off x="2254" y="2000"/>
                <a:ext cx="1262" cy="1264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FFCC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>
                  <a:cs typeface="宋体" charset="0"/>
                </a:endParaRPr>
              </a:p>
            </p:txBody>
          </p:sp>
          <p:sp>
            <p:nvSpPr>
              <p:cNvPr id="45" name="Oval 12"/>
              <p:cNvSpPr>
                <a:spLocks noChangeArrowheads="1"/>
              </p:cNvSpPr>
              <p:nvPr/>
            </p:nvSpPr>
            <p:spPr bwMode="gray">
              <a:xfrm>
                <a:off x="2337" y="2084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</a:gradFill>
              <a:ln>
                <a:noFill/>
              </a:ln>
              <a:effectLst/>
              <a:extLst/>
            </p:spPr>
            <p:txBody>
              <a:bodyPr anchor="ctr">
                <a:spAutoFit/>
              </a:bodyPr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46" name="Oval 13"/>
              <p:cNvSpPr>
                <a:spLocks noChangeArrowheads="1"/>
              </p:cNvSpPr>
              <p:nvPr/>
            </p:nvSpPr>
            <p:spPr bwMode="gray">
              <a:xfrm>
                <a:off x="2337" y="2083"/>
                <a:ext cx="1096" cy="1098"/>
              </a:xfrm>
              <a:prstGeom prst="ellipse">
                <a:avLst/>
              </a:prstGeom>
              <a:gradFill rotWithShape="1">
                <a:gsLst>
                  <a:gs pos="0">
                    <a:srgbClr val="FFCC00"/>
                  </a:gs>
                  <a:gs pos="100000">
                    <a:srgbClr val="7C6300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>
                  <a:cs typeface="宋体" charset="0"/>
                </a:endParaRPr>
              </a:p>
            </p:txBody>
          </p:sp>
        </p:grpSp>
        <p:sp>
          <p:nvSpPr>
            <p:cNvPr id="24" name="AutoShape 14"/>
            <p:cNvSpPr>
              <a:spLocks noChangeArrowheads="1"/>
            </p:cNvSpPr>
            <p:nvPr/>
          </p:nvSpPr>
          <p:spPr bwMode="gray">
            <a:xfrm>
              <a:off x="528" y="2256"/>
              <a:ext cx="1152" cy="381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5" name="AutoShape 15"/>
            <p:cNvSpPr>
              <a:spLocks noChangeArrowheads="1"/>
            </p:cNvSpPr>
            <p:nvPr/>
          </p:nvSpPr>
          <p:spPr bwMode="gray">
            <a:xfrm>
              <a:off x="528" y="1920"/>
              <a:ext cx="1152" cy="386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AutoShape 16"/>
            <p:cNvSpPr>
              <a:spLocks noChangeArrowheads="1"/>
            </p:cNvSpPr>
            <p:nvPr/>
          </p:nvSpPr>
          <p:spPr bwMode="gray">
            <a:xfrm>
              <a:off x="528" y="1584"/>
              <a:ext cx="1152" cy="381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7" name="AutoShape 17"/>
            <p:cNvSpPr>
              <a:spLocks noChangeArrowheads="1"/>
            </p:cNvSpPr>
            <p:nvPr/>
          </p:nvSpPr>
          <p:spPr bwMode="gray">
            <a:xfrm>
              <a:off x="3984" y="2256"/>
              <a:ext cx="1200" cy="381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8" name="AutoShape 18"/>
            <p:cNvSpPr>
              <a:spLocks noChangeArrowheads="1"/>
            </p:cNvSpPr>
            <p:nvPr/>
          </p:nvSpPr>
          <p:spPr bwMode="gray">
            <a:xfrm>
              <a:off x="3984" y="1920"/>
              <a:ext cx="1200" cy="386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9" name="AutoShape 19"/>
            <p:cNvSpPr>
              <a:spLocks noChangeArrowheads="1"/>
            </p:cNvSpPr>
            <p:nvPr/>
          </p:nvSpPr>
          <p:spPr bwMode="gray">
            <a:xfrm>
              <a:off x="3984" y="1584"/>
              <a:ext cx="1200" cy="381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gray">
            <a:xfrm>
              <a:off x="2532" y="1920"/>
              <a:ext cx="615" cy="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Auto</a:t>
              </a:r>
              <a:endParaRPr lang="en-US" altLang="zh-TW" sz="2400" b="1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  <p:sp>
          <p:nvSpPr>
            <p:cNvPr id="31" name="AutoShape 21"/>
            <p:cNvSpPr>
              <a:spLocks noChangeArrowheads="1"/>
            </p:cNvSpPr>
            <p:nvPr/>
          </p:nvSpPr>
          <p:spPr bwMode="auto">
            <a:xfrm>
              <a:off x="1611" y="3168"/>
              <a:ext cx="2448" cy="3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zh-Hans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微软雅黑"/>
                </a:rPr>
                <a:t>生物信息学</a:t>
              </a: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微软雅黑"/>
                </a:rPr>
                <a:t>分析</a:t>
              </a:r>
              <a:endParaRPr lang="en-US" altLang="zh-TW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endParaRPr>
            </a:p>
          </p:txBody>
        </p:sp>
        <p:sp>
          <p:nvSpPr>
            <p:cNvPr id="32" name="Text Box 22"/>
            <p:cNvSpPr txBox="1">
              <a:spLocks noChangeArrowheads="1"/>
            </p:cNvSpPr>
            <p:nvPr/>
          </p:nvSpPr>
          <p:spPr bwMode="gray">
            <a:xfrm>
              <a:off x="679" y="1683"/>
              <a:ext cx="769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Genome</a:t>
              </a:r>
            </a:p>
          </p:txBody>
        </p:sp>
        <p:sp>
          <p:nvSpPr>
            <p:cNvPr id="33" name="Text Box 23"/>
            <p:cNvSpPr txBox="1">
              <a:spLocks noChangeArrowheads="1"/>
            </p:cNvSpPr>
            <p:nvPr/>
          </p:nvSpPr>
          <p:spPr bwMode="gray">
            <a:xfrm>
              <a:off x="453" y="2019"/>
              <a:ext cx="123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 err="1">
                  <a:solidFill>
                    <a:schemeClr val="bg1"/>
                  </a:solidFill>
                  <a:ea typeface="PMingLiU" charset="0"/>
                  <a:cs typeface="PMingLiU" charset="0"/>
                </a:rPr>
                <a:t>Transcri</a:t>
              </a:r>
              <a:r>
                <a:rPr lang="en-US" altLang="zh-CN" b="1" dirty="0" err="1">
                  <a:solidFill>
                    <a:schemeClr val="bg1"/>
                  </a:solidFill>
                  <a:ea typeface="PMingLiU" charset="0"/>
                  <a:cs typeface="PMingLiU" charset="0"/>
                </a:rPr>
                <a:t>p</a:t>
              </a:r>
              <a:r>
                <a:rPr lang="en-US" altLang="zh-TW" b="1" dirty="0" err="1">
                  <a:solidFill>
                    <a:schemeClr val="bg1"/>
                  </a:solidFill>
                  <a:ea typeface="PMingLiU" charset="0"/>
                  <a:cs typeface="PMingLiU" charset="0"/>
                </a:rPr>
                <a:t>tome</a:t>
              </a:r>
              <a:endParaRPr lang="en-US" altLang="zh-TW" b="1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  <p:sp>
          <p:nvSpPr>
            <p:cNvPr id="34" name="Text Box 24"/>
            <p:cNvSpPr txBox="1">
              <a:spLocks noChangeArrowheads="1"/>
            </p:cNvSpPr>
            <p:nvPr/>
          </p:nvSpPr>
          <p:spPr bwMode="gray">
            <a:xfrm>
              <a:off x="508" y="2355"/>
              <a:ext cx="110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 err="1">
                  <a:solidFill>
                    <a:schemeClr val="bg1"/>
                  </a:solidFill>
                  <a:ea typeface="PMingLiU" charset="0"/>
                  <a:cs typeface="PMingLiU" charset="0"/>
                </a:rPr>
                <a:t>Metagenome</a:t>
              </a:r>
              <a:endParaRPr lang="en-US" altLang="zh-TW" b="1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  <p:sp>
          <p:nvSpPr>
            <p:cNvPr id="35" name="Text Box 25"/>
            <p:cNvSpPr txBox="1">
              <a:spLocks noChangeArrowheads="1"/>
            </p:cNvSpPr>
            <p:nvPr/>
          </p:nvSpPr>
          <p:spPr bwMode="gray">
            <a:xfrm>
              <a:off x="4246" y="1683"/>
              <a:ext cx="70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Re</a:t>
              </a:r>
              <a:r>
                <a:rPr lang="en-US" altLang="zh-Hans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sults</a:t>
              </a:r>
              <a:endParaRPr lang="en-US" altLang="zh-TW" b="1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  <p:sp>
          <p:nvSpPr>
            <p:cNvPr id="36" name="Text Box 26"/>
            <p:cNvSpPr txBox="1">
              <a:spLocks noChangeArrowheads="1"/>
            </p:cNvSpPr>
            <p:nvPr/>
          </p:nvSpPr>
          <p:spPr bwMode="gray">
            <a:xfrm>
              <a:off x="4046" y="2019"/>
              <a:ext cx="1114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Visualization</a:t>
              </a:r>
            </a:p>
          </p:txBody>
        </p:sp>
        <p:sp>
          <p:nvSpPr>
            <p:cNvPr id="37" name="Text Box 27"/>
            <p:cNvSpPr txBox="1">
              <a:spLocks noChangeArrowheads="1"/>
            </p:cNvSpPr>
            <p:nvPr/>
          </p:nvSpPr>
          <p:spPr bwMode="gray">
            <a:xfrm>
              <a:off x="3963" y="2355"/>
              <a:ext cx="127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Customization</a:t>
              </a:r>
            </a:p>
          </p:txBody>
        </p:sp>
      </p:grpSp>
      <p:sp>
        <p:nvSpPr>
          <p:cNvPr id="47" name="AutoShape 6"/>
          <p:cNvSpPr>
            <a:spLocks noChangeArrowheads="1"/>
          </p:cNvSpPr>
          <p:nvPr/>
        </p:nvSpPr>
        <p:spPr bwMode="gray">
          <a:xfrm rot="5400000" flipH="1">
            <a:off x="2928234" y="3284348"/>
            <a:ext cx="459227" cy="296682"/>
          </a:xfrm>
          <a:prstGeom prst="upArrow">
            <a:avLst>
              <a:gd name="adj1" fmla="val 51676"/>
              <a:gd name="adj2" fmla="val 100000"/>
            </a:avLst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tint val="39216"/>
                  <a:invGamma/>
                </a:schemeClr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38" name="AutoShape 21">
            <a:extLst>
              <a:ext uri="{FF2B5EF4-FFF2-40B4-BE49-F238E27FC236}">
                <a16:creationId xmlns:a16="http://schemas.microsoft.com/office/drawing/2014/main" id="{CAAEDE3E-B75D-1D48-9CA6-219614780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196" y="1848404"/>
            <a:ext cx="1687921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Hans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数据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sp>
        <p:nvSpPr>
          <p:cNvPr id="48" name="AutoShape 21">
            <a:extLst>
              <a:ext uri="{FF2B5EF4-FFF2-40B4-BE49-F238E27FC236}">
                <a16:creationId xmlns:a16="http://schemas.microsoft.com/office/drawing/2014/main" id="{FA3A06BB-B83C-9244-AF06-9253E3781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514" y="1848404"/>
            <a:ext cx="1687921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Hans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报告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8F1C22CA-B111-D54F-9108-73306BC2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D267DF47-4EB6-A940-9655-25D60FF06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637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sp>
        <p:nvSpPr>
          <p:cNvPr id="38" name="AutoShape 21">
            <a:extLst>
              <a:ext uri="{FF2B5EF4-FFF2-40B4-BE49-F238E27FC236}">
                <a16:creationId xmlns:a16="http://schemas.microsoft.com/office/drawing/2014/main" id="{CAAEDE3E-B75D-1D48-9CA6-219614780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68705"/>
            <a:ext cx="1687921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Hans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数据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8F1C22CA-B111-D54F-9108-73306BC2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D267DF47-4EB6-A940-9655-25D60FF06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03BC0-161E-094E-B52C-43CE81A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56" y="1149149"/>
            <a:ext cx="3175000" cy="3175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21A7A1-AAF5-FD4A-B232-D175EB213FAC}"/>
              </a:ext>
            </a:extLst>
          </p:cNvPr>
          <p:cNvSpPr/>
          <p:nvPr/>
        </p:nvSpPr>
        <p:spPr>
          <a:xfrm>
            <a:off x="330200" y="4433686"/>
            <a:ext cx="7705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，用户数据选择固态硬盘存储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，机器设置与用户数据交互的端口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用户可以选择自动处理，或者添加参数处理（比如只比对部分数据），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 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可通过触摸屏控制，也可以终止任务，也可以人为操作队列顺序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61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sp>
        <p:nvSpPr>
          <p:cNvPr id="38" name="AutoShape 21">
            <a:extLst>
              <a:ext uri="{FF2B5EF4-FFF2-40B4-BE49-F238E27FC236}">
                <a16:creationId xmlns:a16="http://schemas.microsoft.com/office/drawing/2014/main" id="{CAAEDE3E-B75D-1D48-9CA6-219614780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351" y="1478708"/>
            <a:ext cx="2005522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Hans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自动计算单元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8F1C22CA-B111-D54F-9108-73306BC2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D267DF47-4EB6-A940-9655-25D60FF06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17B0396-ECA2-0745-B712-914FCC609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4" y="2183025"/>
            <a:ext cx="3175000" cy="3175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0776A73-E8CF-884C-8D6A-3CFFC63DFCF9}"/>
              </a:ext>
            </a:extLst>
          </p:cNvPr>
          <p:cNvSpPr/>
          <p:nvPr/>
        </p:nvSpPr>
        <p:spPr>
          <a:xfrm>
            <a:off x="330200" y="5661237"/>
            <a:ext cx="7705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，整合分析流程集成到机器设备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，并行计算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1.0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（</a:t>
            </a:r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CPU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）；</a:t>
            </a:r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2.0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（</a:t>
            </a:r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GPU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加速）；</a:t>
            </a:r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3.0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  <a:sym typeface="Wingdings" pitchFamily="2" charset="2"/>
              </a:rPr>
              <a:t>（芯片）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54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sp>
        <p:nvSpPr>
          <p:cNvPr id="48" name="AutoShape 21">
            <a:extLst>
              <a:ext uri="{FF2B5EF4-FFF2-40B4-BE49-F238E27FC236}">
                <a16:creationId xmlns:a16="http://schemas.microsoft.com/office/drawing/2014/main" id="{FA3A06BB-B83C-9244-AF06-9253E3781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79" y="1869919"/>
            <a:ext cx="1687921" cy="4993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zh-Hans" altLang="en-US" sz="2400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报告</a:t>
            </a:r>
            <a:endParaRPr lang="en-US" altLang="zh-TW" sz="2400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8F1C22CA-B111-D54F-9108-73306BC2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" name="TextBox 10">
            <a:extLst>
              <a:ext uri="{FF2B5EF4-FFF2-40B4-BE49-F238E27FC236}">
                <a16:creationId xmlns:a16="http://schemas.microsoft.com/office/drawing/2014/main" id="{D267DF47-4EB6-A940-9655-25D60FF06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988D7A-E87E-194B-BC83-9BC43621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41" y="1073845"/>
            <a:ext cx="3175000" cy="317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318B4F7-164D-7E4E-807A-073B2D1CABC4}"/>
              </a:ext>
            </a:extLst>
          </p:cNvPr>
          <p:cNvSpPr/>
          <p:nvPr/>
        </p:nvSpPr>
        <p:spPr>
          <a:xfrm>
            <a:off x="330200" y="4433686"/>
            <a:ext cx="7705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，屏幕实时输出计算过程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，电子版报告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Han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rPr>
              <a:t>，外接打印端口，实时打印纸质版报告</a:t>
            </a:r>
            <a:endParaRPr lang="en-US" altLang="zh-Hans" dirty="0">
              <a:latin typeface="KaiTi" panose="02010609060101010101" pitchFamily="49" charset="-122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64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3519464" y="2801261"/>
            <a:ext cx="1843089" cy="1488618"/>
            <a:chOff x="1920" y="960"/>
            <a:chExt cx="1889" cy="1009"/>
          </a:xfrm>
        </p:grpSpPr>
        <p:grpSp>
          <p:nvGrpSpPr>
            <p:cNvPr id="25" name="Group 10"/>
            <p:cNvGrpSpPr>
              <a:grpSpLocks/>
            </p:cNvGrpSpPr>
            <p:nvPr/>
          </p:nvGrpSpPr>
          <p:grpSpPr bwMode="auto">
            <a:xfrm>
              <a:off x="1920" y="960"/>
              <a:ext cx="1889" cy="1009"/>
              <a:chOff x="1997" y="1314"/>
              <a:chExt cx="1889" cy="1009"/>
            </a:xfrm>
          </p:grpSpPr>
          <p:grpSp>
            <p:nvGrpSpPr>
              <p:cNvPr id="27" name="Group 11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32" name="Oval 12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tx2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  <a:ea typeface="宋体" pitchFamily="2" charset="-122"/>
                  </a:endParaRPr>
                </a:p>
              </p:txBody>
            </p:sp>
            <p:sp>
              <p:nvSpPr>
                <p:cNvPr id="33" name="Oval 13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2">
                        <a:gamma/>
                        <a:tint val="44314"/>
                        <a:invGamma/>
                      </a:schemeClr>
                    </a:gs>
                    <a:gs pos="100000">
                      <a:schemeClr val="tx2"/>
                    </a:gs>
                  </a:gsLst>
                  <a:lin ang="27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latin typeface="Arial" pitchFamily="34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28" name="Oval 14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9" name="Oval 15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0" name="Oval 16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31" name="Oval 17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/>
            </p:spPr>
            <p:txBody>
              <a:bodyPr vert="eaVert" wrap="none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6" name="Text Box 18"/>
            <p:cNvSpPr txBox="1">
              <a:spLocks noChangeArrowheads="1"/>
            </p:cNvSpPr>
            <p:nvPr/>
          </p:nvSpPr>
          <p:spPr bwMode="auto">
            <a:xfrm>
              <a:off x="1996" y="1005"/>
              <a:ext cx="1679" cy="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ea typeface="PMingLiU" charset="0"/>
                  <a:cs typeface="PMingLiU" charset="0"/>
                </a:rPr>
                <a:t>Auto</a:t>
              </a:r>
              <a:endParaRPr lang="en-US" altLang="zh-TW" sz="2000" b="1" dirty="0">
                <a:solidFill>
                  <a:srgbClr val="000000"/>
                </a:solidFill>
                <a:ea typeface="PMingLiU" charset="0"/>
                <a:cs typeface="PMingLiU" charset="0"/>
              </a:endParaRPr>
            </a:p>
            <a:p>
              <a:pPr algn="ctr"/>
              <a:r>
                <a:rPr lang="en-US" altLang="zh-TW" sz="1400" dirty="0">
                  <a:solidFill>
                    <a:srgbClr val="000000"/>
                  </a:solidFill>
                  <a:ea typeface="PMingLiU" charset="0"/>
                  <a:cs typeface="PMingLiU" charset="0"/>
                </a:rPr>
                <a:t>Bioinformatics</a:t>
              </a:r>
            </a:p>
            <a:p>
              <a:pPr algn="ctr"/>
              <a:r>
                <a:rPr lang="en-US" altLang="zh-CN" sz="2000" b="1" dirty="0">
                  <a:solidFill>
                    <a:srgbClr val="000000"/>
                  </a:solidFill>
                  <a:ea typeface="PMingLiU" charset="0"/>
                  <a:cs typeface="PMingLiU" charset="0"/>
                </a:rPr>
                <a:t>Advantages</a:t>
              </a:r>
              <a:endParaRPr lang="en-US" altLang="zh-TW" sz="2000" b="1" dirty="0">
                <a:solidFill>
                  <a:srgbClr val="000000"/>
                </a:solidFill>
                <a:ea typeface="PMingLiU" charset="0"/>
                <a:cs typeface="PMingLiU" charset="0"/>
              </a:endParaRPr>
            </a:p>
          </p:txBody>
        </p:sp>
      </p:grpSp>
      <p:grpSp>
        <p:nvGrpSpPr>
          <p:cNvPr id="35" name="组合 2"/>
          <p:cNvGrpSpPr/>
          <p:nvPr/>
        </p:nvGrpSpPr>
        <p:grpSpPr>
          <a:xfrm>
            <a:off x="1918679" y="1076447"/>
            <a:ext cx="5020188" cy="4914696"/>
            <a:chOff x="3886935" y="1778865"/>
            <a:chExt cx="4394324" cy="4403601"/>
          </a:xfrm>
        </p:grpSpPr>
        <p:grpSp>
          <p:nvGrpSpPr>
            <p:cNvPr id="36" name="组合 4"/>
            <p:cNvGrpSpPr/>
            <p:nvPr/>
          </p:nvGrpSpPr>
          <p:grpSpPr>
            <a:xfrm>
              <a:off x="3886936" y="3546802"/>
              <a:ext cx="2187882" cy="2628705"/>
              <a:chOff x="3886936" y="3546802"/>
              <a:chExt cx="2187882" cy="2628705"/>
            </a:xfrm>
          </p:grpSpPr>
          <p:sp>
            <p:nvSpPr>
              <p:cNvPr id="51" name="Freeform 12"/>
              <p:cNvSpPr>
                <a:spLocks/>
              </p:cNvSpPr>
              <p:nvPr/>
            </p:nvSpPr>
            <p:spPr bwMode="auto">
              <a:xfrm>
                <a:off x="3886936" y="3546802"/>
                <a:ext cx="2187882" cy="2628705"/>
              </a:xfrm>
              <a:custGeom>
                <a:avLst/>
                <a:gdLst/>
                <a:ahLst/>
                <a:cxnLst>
                  <a:cxn ang="0">
                    <a:pos x="372" y="232"/>
                  </a:cxn>
                  <a:cxn ang="0">
                    <a:pos x="372" y="279"/>
                  </a:cxn>
                  <a:cxn ang="0">
                    <a:pos x="367" y="273"/>
                  </a:cxn>
                  <a:cxn ang="0">
                    <a:pos x="338" y="261"/>
                  </a:cxn>
                  <a:cxn ang="0">
                    <a:pos x="309" y="273"/>
                  </a:cxn>
                  <a:cxn ang="0">
                    <a:pos x="298" y="302"/>
                  </a:cxn>
                  <a:cxn ang="0">
                    <a:pos x="309" y="330"/>
                  </a:cxn>
                  <a:cxn ang="0">
                    <a:pos x="338" y="342"/>
                  </a:cxn>
                  <a:cxn ang="0">
                    <a:pos x="367" y="330"/>
                  </a:cxn>
                  <a:cxn ang="0">
                    <a:pos x="372" y="324"/>
                  </a:cxn>
                  <a:cxn ang="0">
                    <a:pos x="372" y="387"/>
                  </a:cxn>
                  <a:cxn ang="0">
                    <a:pos x="340" y="385"/>
                  </a:cxn>
                  <a:cxn ang="0">
                    <a:pos x="302" y="446"/>
                  </a:cxn>
                  <a:cxn ang="0">
                    <a:pos x="242" y="430"/>
                  </a:cxn>
                  <a:cxn ang="0">
                    <a:pos x="247" y="361"/>
                  </a:cxn>
                  <a:cxn ang="0">
                    <a:pos x="184" y="323"/>
                  </a:cxn>
                  <a:cxn ang="0">
                    <a:pos x="129" y="363"/>
                  </a:cxn>
                  <a:cxn ang="0">
                    <a:pos x="106" y="342"/>
                  </a:cxn>
                  <a:cxn ang="0">
                    <a:pos x="82" y="316"/>
                  </a:cxn>
                  <a:cxn ang="0">
                    <a:pos x="118" y="254"/>
                  </a:cxn>
                  <a:cxn ang="0">
                    <a:pos x="86" y="199"/>
                  </a:cxn>
                  <a:cxn ang="0">
                    <a:pos x="15" y="199"/>
                  </a:cxn>
                  <a:cxn ang="0">
                    <a:pos x="0" y="141"/>
                  </a:cxn>
                  <a:cxn ang="0">
                    <a:pos x="62" y="104"/>
                  </a:cxn>
                  <a:cxn ang="0">
                    <a:pos x="61" y="84"/>
                  </a:cxn>
                  <a:cxn ang="0">
                    <a:pos x="61" y="76"/>
                  </a:cxn>
                  <a:cxn ang="0">
                    <a:pos x="118" y="76"/>
                  </a:cxn>
                  <a:cxn ang="0">
                    <a:pos x="109" y="69"/>
                  </a:cxn>
                  <a:cxn ang="0">
                    <a:pos x="97" y="41"/>
                  </a:cxn>
                  <a:cxn ang="0">
                    <a:pos x="109" y="12"/>
                  </a:cxn>
                  <a:cxn ang="0">
                    <a:pos x="138" y="0"/>
                  </a:cxn>
                  <a:cxn ang="0">
                    <a:pos x="167" y="12"/>
                  </a:cxn>
                  <a:cxn ang="0">
                    <a:pos x="179" y="41"/>
                  </a:cxn>
                  <a:cxn ang="0">
                    <a:pos x="167" y="69"/>
                  </a:cxn>
                  <a:cxn ang="0">
                    <a:pos x="158" y="76"/>
                  </a:cxn>
                  <a:cxn ang="0">
                    <a:pos x="214" y="76"/>
                  </a:cxn>
                  <a:cxn ang="0">
                    <a:pos x="260" y="186"/>
                  </a:cxn>
                  <a:cxn ang="0">
                    <a:pos x="372" y="232"/>
                  </a:cxn>
                  <a:cxn ang="0">
                    <a:pos x="372" y="232"/>
                  </a:cxn>
                </a:cxnLst>
                <a:rect l="0" t="0" r="r" b="b"/>
                <a:pathLst>
                  <a:path w="372" h="446">
                    <a:moveTo>
                      <a:pt x="372" y="232"/>
                    </a:moveTo>
                    <a:cubicBezTo>
                      <a:pt x="372" y="279"/>
                      <a:pt x="372" y="279"/>
                      <a:pt x="372" y="279"/>
                    </a:cubicBezTo>
                    <a:cubicBezTo>
                      <a:pt x="371" y="277"/>
                      <a:pt x="369" y="275"/>
                      <a:pt x="367" y="273"/>
                    </a:cubicBezTo>
                    <a:cubicBezTo>
                      <a:pt x="359" y="265"/>
                      <a:pt x="349" y="261"/>
                      <a:pt x="338" y="261"/>
                    </a:cubicBezTo>
                    <a:cubicBezTo>
                      <a:pt x="327" y="261"/>
                      <a:pt x="317" y="265"/>
                      <a:pt x="309" y="273"/>
                    </a:cubicBezTo>
                    <a:cubicBezTo>
                      <a:pt x="302" y="281"/>
                      <a:pt x="298" y="291"/>
                      <a:pt x="298" y="302"/>
                    </a:cubicBezTo>
                    <a:cubicBezTo>
                      <a:pt x="298" y="313"/>
                      <a:pt x="302" y="323"/>
                      <a:pt x="309" y="330"/>
                    </a:cubicBezTo>
                    <a:cubicBezTo>
                      <a:pt x="317" y="338"/>
                      <a:pt x="327" y="342"/>
                      <a:pt x="338" y="342"/>
                    </a:cubicBezTo>
                    <a:cubicBezTo>
                      <a:pt x="349" y="342"/>
                      <a:pt x="359" y="338"/>
                      <a:pt x="367" y="330"/>
                    </a:cubicBezTo>
                    <a:cubicBezTo>
                      <a:pt x="369" y="328"/>
                      <a:pt x="371" y="326"/>
                      <a:pt x="372" y="324"/>
                    </a:cubicBezTo>
                    <a:cubicBezTo>
                      <a:pt x="372" y="387"/>
                      <a:pt x="372" y="387"/>
                      <a:pt x="372" y="387"/>
                    </a:cubicBezTo>
                    <a:cubicBezTo>
                      <a:pt x="361" y="387"/>
                      <a:pt x="351" y="386"/>
                      <a:pt x="340" y="385"/>
                    </a:cubicBezTo>
                    <a:cubicBezTo>
                      <a:pt x="302" y="446"/>
                      <a:pt x="302" y="446"/>
                      <a:pt x="302" y="446"/>
                    </a:cubicBezTo>
                    <a:cubicBezTo>
                      <a:pt x="281" y="443"/>
                      <a:pt x="261" y="437"/>
                      <a:pt x="242" y="430"/>
                    </a:cubicBezTo>
                    <a:cubicBezTo>
                      <a:pt x="247" y="361"/>
                      <a:pt x="247" y="361"/>
                      <a:pt x="247" y="361"/>
                    </a:cubicBezTo>
                    <a:cubicBezTo>
                      <a:pt x="225" y="351"/>
                      <a:pt x="204" y="338"/>
                      <a:pt x="184" y="323"/>
                    </a:cubicBezTo>
                    <a:cubicBezTo>
                      <a:pt x="129" y="363"/>
                      <a:pt x="129" y="363"/>
                      <a:pt x="129" y="363"/>
                    </a:cubicBezTo>
                    <a:cubicBezTo>
                      <a:pt x="121" y="356"/>
                      <a:pt x="113" y="349"/>
                      <a:pt x="106" y="342"/>
                    </a:cubicBezTo>
                    <a:cubicBezTo>
                      <a:pt x="97" y="333"/>
                      <a:pt x="89" y="325"/>
                      <a:pt x="82" y="316"/>
                    </a:cubicBezTo>
                    <a:cubicBezTo>
                      <a:pt x="118" y="254"/>
                      <a:pt x="118" y="254"/>
                      <a:pt x="118" y="254"/>
                    </a:cubicBezTo>
                    <a:cubicBezTo>
                      <a:pt x="105" y="237"/>
                      <a:pt x="95" y="219"/>
                      <a:pt x="86" y="199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8" y="180"/>
                      <a:pt x="4" y="161"/>
                      <a:pt x="0" y="141"/>
                    </a:cubicBezTo>
                    <a:cubicBezTo>
                      <a:pt x="62" y="104"/>
                      <a:pt x="62" y="104"/>
                      <a:pt x="62" y="104"/>
                    </a:cubicBezTo>
                    <a:cubicBezTo>
                      <a:pt x="62" y="98"/>
                      <a:pt x="61" y="91"/>
                      <a:pt x="61" y="84"/>
                    </a:cubicBezTo>
                    <a:cubicBezTo>
                      <a:pt x="61" y="82"/>
                      <a:pt x="61" y="79"/>
                      <a:pt x="61" y="76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15" y="74"/>
                      <a:pt x="112" y="72"/>
                      <a:pt x="109" y="69"/>
                    </a:cubicBezTo>
                    <a:cubicBezTo>
                      <a:pt x="101" y="61"/>
                      <a:pt x="97" y="52"/>
                      <a:pt x="97" y="41"/>
                    </a:cubicBezTo>
                    <a:cubicBezTo>
                      <a:pt x="97" y="29"/>
                      <a:pt x="101" y="20"/>
                      <a:pt x="109" y="12"/>
                    </a:cubicBezTo>
                    <a:cubicBezTo>
                      <a:pt x="117" y="4"/>
                      <a:pt x="127" y="0"/>
                      <a:pt x="138" y="0"/>
                    </a:cubicBezTo>
                    <a:cubicBezTo>
                      <a:pt x="149" y="0"/>
                      <a:pt x="159" y="4"/>
                      <a:pt x="167" y="12"/>
                    </a:cubicBezTo>
                    <a:cubicBezTo>
                      <a:pt x="175" y="20"/>
                      <a:pt x="179" y="29"/>
                      <a:pt x="179" y="41"/>
                    </a:cubicBezTo>
                    <a:cubicBezTo>
                      <a:pt x="179" y="52"/>
                      <a:pt x="175" y="61"/>
                      <a:pt x="167" y="69"/>
                    </a:cubicBezTo>
                    <a:cubicBezTo>
                      <a:pt x="164" y="72"/>
                      <a:pt x="161" y="74"/>
                      <a:pt x="158" y="76"/>
                    </a:cubicBezTo>
                    <a:cubicBezTo>
                      <a:pt x="214" y="76"/>
                      <a:pt x="214" y="76"/>
                      <a:pt x="214" y="76"/>
                    </a:cubicBezTo>
                    <a:cubicBezTo>
                      <a:pt x="214" y="119"/>
                      <a:pt x="229" y="156"/>
                      <a:pt x="260" y="186"/>
                    </a:cubicBezTo>
                    <a:cubicBezTo>
                      <a:pt x="291" y="217"/>
                      <a:pt x="328" y="232"/>
                      <a:pt x="372" y="232"/>
                    </a:cubicBezTo>
                    <a:cubicBezTo>
                      <a:pt x="372" y="232"/>
                      <a:pt x="372" y="232"/>
                      <a:pt x="372" y="232"/>
                    </a:cubicBezTo>
                    <a:close/>
                  </a:path>
                </a:pathLst>
              </a:custGeom>
              <a:solidFill>
                <a:srgbClr val="589876"/>
              </a:solidFill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Oval 30"/>
              <p:cNvSpPr/>
              <p:nvPr/>
            </p:nvSpPr>
            <p:spPr>
              <a:xfrm flipH="1">
                <a:off x="4664474" y="4574546"/>
                <a:ext cx="671181" cy="671181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Freeform 157"/>
              <p:cNvSpPr>
                <a:spLocks noEditPoints="1"/>
              </p:cNvSpPr>
              <p:nvPr/>
            </p:nvSpPr>
            <p:spPr bwMode="auto">
              <a:xfrm>
                <a:off x="4823902" y="4715048"/>
                <a:ext cx="352324" cy="390175"/>
              </a:xfrm>
              <a:custGeom>
                <a:avLst/>
                <a:gdLst/>
                <a:ahLst/>
                <a:cxnLst>
                  <a:cxn ang="0">
                    <a:pos x="46" y="62"/>
                  </a:cxn>
                  <a:cxn ang="0">
                    <a:pos x="10" y="62"/>
                  </a:cxn>
                  <a:cxn ang="0">
                    <a:pos x="0" y="52"/>
                  </a:cxn>
                  <a:cxn ang="0">
                    <a:pos x="14" y="29"/>
                  </a:cxn>
                  <a:cxn ang="0">
                    <a:pos x="28" y="34"/>
                  </a:cxn>
                  <a:cxn ang="0">
                    <a:pos x="42" y="29"/>
                  </a:cxn>
                  <a:cxn ang="0">
                    <a:pos x="56" y="52"/>
                  </a:cxn>
                  <a:cxn ang="0">
                    <a:pos x="46" y="62"/>
                  </a:cxn>
                  <a:cxn ang="0">
                    <a:pos x="28" y="31"/>
                  </a:cxn>
                  <a:cxn ang="0">
                    <a:pos x="13" y="16"/>
                  </a:cxn>
                  <a:cxn ang="0">
                    <a:pos x="28" y="0"/>
                  </a:cxn>
                  <a:cxn ang="0">
                    <a:pos x="43" y="16"/>
                  </a:cxn>
                  <a:cxn ang="0">
                    <a:pos x="28" y="31"/>
                  </a:cxn>
                </a:cxnLst>
                <a:rect l="0" t="0" r="r" b="b"/>
                <a:pathLst>
                  <a:path w="56" h="62">
                    <a:moveTo>
                      <a:pt x="46" y="62"/>
                    </a:moveTo>
                    <a:cubicBezTo>
                      <a:pt x="10" y="62"/>
                      <a:pt x="10" y="62"/>
                      <a:pt x="10" y="62"/>
                    </a:cubicBezTo>
                    <a:cubicBezTo>
                      <a:pt x="4" y="62"/>
                      <a:pt x="0" y="58"/>
                      <a:pt x="0" y="52"/>
                    </a:cubicBezTo>
                    <a:cubicBezTo>
                      <a:pt x="0" y="43"/>
                      <a:pt x="2" y="29"/>
                      <a:pt x="14" y="29"/>
                    </a:cubicBezTo>
                    <a:cubicBezTo>
                      <a:pt x="15" y="29"/>
                      <a:pt x="20" y="34"/>
                      <a:pt x="28" y="34"/>
                    </a:cubicBezTo>
                    <a:cubicBezTo>
                      <a:pt x="36" y="34"/>
                      <a:pt x="41" y="29"/>
                      <a:pt x="42" y="29"/>
                    </a:cubicBezTo>
                    <a:cubicBezTo>
                      <a:pt x="54" y="29"/>
                      <a:pt x="56" y="43"/>
                      <a:pt x="56" y="52"/>
                    </a:cubicBezTo>
                    <a:cubicBezTo>
                      <a:pt x="56" y="58"/>
                      <a:pt x="52" y="62"/>
                      <a:pt x="46" y="62"/>
                    </a:cubicBezTo>
                    <a:close/>
                    <a:moveTo>
                      <a:pt x="28" y="31"/>
                    </a:moveTo>
                    <a:cubicBezTo>
                      <a:pt x="20" y="31"/>
                      <a:pt x="13" y="24"/>
                      <a:pt x="13" y="16"/>
                    </a:cubicBezTo>
                    <a:cubicBezTo>
                      <a:pt x="13" y="7"/>
                      <a:pt x="20" y="0"/>
                      <a:pt x="28" y="0"/>
                    </a:cubicBezTo>
                    <a:cubicBezTo>
                      <a:pt x="37" y="0"/>
                      <a:pt x="43" y="7"/>
                      <a:pt x="43" y="16"/>
                    </a:cubicBezTo>
                    <a:cubicBezTo>
                      <a:pt x="43" y="24"/>
                      <a:pt x="37" y="31"/>
                      <a:pt x="28" y="3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7" name="组合 5"/>
            <p:cNvGrpSpPr/>
            <p:nvPr/>
          </p:nvGrpSpPr>
          <p:grpSpPr>
            <a:xfrm>
              <a:off x="5638632" y="3994585"/>
              <a:ext cx="2642627" cy="2187881"/>
              <a:chOff x="5638632" y="3994585"/>
              <a:chExt cx="2642627" cy="2187881"/>
            </a:xfrm>
          </p:grpSpPr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>
                <a:off x="5638632" y="3994585"/>
                <a:ext cx="2642627" cy="2187881"/>
              </a:xfrm>
              <a:custGeom>
                <a:avLst/>
                <a:gdLst/>
                <a:ahLst/>
                <a:cxnLst>
                  <a:cxn ang="0">
                    <a:pos x="74" y="156"/>
                  </a:cxn>
                  <a:cxn ang="0">
                    <a:pos x="185" y="110"/>
                  </a:cxn>
                  <a:cxn ang="0">
                    <a:pos x="232" y="0"/>
                  </a:cxn>
                  <a:cxn ang="0">
                    <a:pos x="274" y="0"/>
                  </a:cxn>
                  <a:cxn ang="0">
                    <a:pos x="274" y="1"/>
                  </a:cxn>
                  <a:cxn ang="0">
                    <a:pos x="262" y="30"/>
                  </a:cxn>
                  <a:cxn ang="0">
                    <a:pos x="274" y="58"/>
                  </a:cxn>
                  <a:cxn ang="0">
                    <a:pos x="302" y="70"/>
                  </a:cxn>
                  <a:cxn ang="0">
                    <a:pos x="331" y="58"/>
                  </a:cxn>
                  <a:cxn ang="0">
                    <a:pos x="343" y="30"/>
                  </a:cxn>
                  <a:cxn ang="0">
                    <a:pos x="331" y="1"/>
                  </a:cxn>
                  <a:cxn ang="0">
                    <a:pos x="330" y="0"/>
                  </a:cxn>
                  <a:cxn ang="0">
                    <a:pos x="388" y="0"/>
                  </a:cxn>
                  <a:cxn ang="0">
                    <a:pos x="387" y="32"/>
                  </a:cxn>
                  <a:cxn ang="0">
                    <a:pos x="449" y="66"/>
                  </a:cxn>
                  <a:cxn ang="0">
                    <a:pos x="435" y="121"/>
                  </a:cxn>
                  <a:cxn ang="0">
                    <a:pos x="362" y="125"/>
                  </a:cxn>
                  <a:cxn ang="0">
                    <a:pos x="328" y="183"/>
                  </a:cxn>
                  <a:cxn ang="0">
                    <a:pos x="365" y="243"/>
                  </a:cxn>
                  <a:cxn ang="0">
                    <a:pos x="344" y="266"/>
                  </a:cxn>
                  <a:cxn ang="0">
                    <a:pos x="321" y="287"/>
                  </a:cxn>
                  <a:cxn ang="0">
                    <a:pos x="260" y="251"/>
                  </a:cxn>
                  <a:cxn ang="0">
                    <a:pos x="202" y="285"/>
                  </a:cxn>
                  <a:cxn ang="0">
                    <a:pos x="202" y="356"/>
                  </a:cxn>
                  <a:cxn ang="0">
                    <a:pos x="144" y="371"/>
                  </a:cxn>
                  <a:cxn ang="0">
                    <a:pos x="108" y="309"/>
                  </a:cxn>
                  <a:cxn ang="0">
                    <a:pos x="76" y="311"/>
                  </a:cxn>
                  <a:cxn ang="0">
                    <a:pos x="74" y="311"/>
                  </a:cxn>
                  <a:cxn ang="0">
                    <a:pos x="74" y="248"/>
                  </a:cxn>
                  <a:cxn ang="0">
                    <a:pos x="69" y="254"/>
                  </a:cxn>
                  <a:cxn ang="0">
                    <a:pos x="40" y="266"/>
                  </a:cxn>
                  <a:cxn ang="0">
                    <a:pos x="11" y="254"/>
                  </a:cxn>
                  <a:cxn ang="0">
                    <a:pos x="0" y="226"/>
                  </a:cxn>
                  <a:cxn ang="0">
                    <a:pos x="11" y="197"/>
                  </a:cxn>
                  <a:cxn ang="0">
                    <a:pos x="40" y="185"/>
                  </a:cxn>
                  <a:cxn ang="0">
                    <a:pos x="69" y="197"/>
                  </a:cxn>
                  <a:cxn ang="0">
                    <a:pos x="74" y="203"/>
                  </a:cxn>
                  <a:cxn ang="0">
                    <a:pos x="74" y="156"/>
                  </a:cxn>
                </a:cxnLst>
                <a:rect l="0" t="0" r="r" b="b"/>
                <a:pathLst>
                  <a:path w="449" h="371">
                    <a:moveTo>
                      <a:pt x="74" y="156"/>
                    </a:moveTo>
                    <a:cubicBezTo>
                      <a:pt x="117" y="156"/>
                      <a:pt x="155" y="141"/>
                      <a:pt x="185" y="110"/>
                    </a:cubicBezTo>
                    <a:cubicBezTo>
                      <a:pt x="216" y="80"/>
                      <a:pt x="231" y="43"/>
                      <a:pt x="232" y="0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74" y="0"/>
                      <a:pt x="274" y="1"/>
                      <a:pt x="274" y="1"/>
                    </a:cubicBezTo>
                    <a:cubicBezTo>
                      <a:pt x="266" y="9"/>
                      <a:pt x="262" y="19"/>
                      <a:pt x="262" y="30"/>
                    </a:cubicBezTo>
                    <a:cubicBezTo>
                      <a:pt x="262" y="41"/>
                      <a:pt x="266" y="51"/>
                      <a:pt x="274" y="58"/>
                    </a:cubicBezTo>
                    <a:cubicBezTo>
                      <a:pt x="282" y="66"/>
                      <a:pt x="291" y="70"/>
                      <a:pt x="302" y="70"/>
                    </a:cubicBezTo>
                    <a:cubicBezTo>
                      <a:pt x="314" y="70"/>
                      <a:pt x="323" y="66"/>
                      <a:pt x="331" y="58"/>
                    </a:cubicBezTo>
                    <a:cubicBezTo>
                      <a:pt x="339" y="51"/>
                      <a:pt x="343" y="41"/>
                      <a:pt x="343" y="30"/>
                    </a:cubicBezTo>
                    <a:cubicBezTo>
                      <a:pt x="343" y="19"/>
                      <a:pt x="339" y="9"/>
                      <a:pt x="331" y="1"/>
                    </a:cubicBezTo>
                    <a:cubicBezTo>
                      <a:pt x="331" y="1"/>
                      <a:pt x="330" y="0"/>
                      <a:pt x="330" y="0"/>
                    </a:cubicBezTo>
                    <a:cubicBezTo>
                      <a:pt x="388" y="0"/>
                      <a:pt x="388" y="0"/>
                      <a:pt x="388" y="0"/>
                    </a:cubicBezTo>
                    <a:cubicBezTo>
                      <a:pt x="388" y="11"/>
                      <a:pt x="388" y="22"/>
                      <a:pt x="387" y="32"/>
                    </a:cubicBezTo>
                    <a:cubicBezTo>
                      <a:pt x="449" y="66"/>
                      <a:pt x="449" y="66"/>
                      <a:pt x="449" y="66"/>
                    </a:cubicBezTo>
                    <a:cubicBezTo>
                      <a:pt x="446" y="85"/>
                      <a:pt x="441" y="103"/>
                      <a:pt x="435" y="121"/>
                    </a:cubicBezTo>
                    <a:cubicBezTo>
                      <a:pt x="362" y="125"/>
                      <a:pt x="362" y="125"/>
                      <a:pt x="362" y="125"/>
                    </a:cubicBezTo>
                    <a:cubicBezTo>
                      <a:pt x="353" y="145"/>
                      <a:pt x="342" y="164"/>
                      <a:pt x="328" y="183"/>
                    </a:cubicBez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58" y="251"/>
                      <a:pt x="351" y="258"/>
                      <a:pt x="344" y="266"/>
                    </a:cubicBezTo>
                    <a:cubicBezTo>
                      <a:pt x="336" y="273"/>
                      <a:pt x="329" y="280"/>
                      <a:pt x="321" y="287"/>
                    </a:cubicBezTo>
                    <a:cubicBezTo>
                      <a:pt x="260" y="251"/>
                      <a:pt x="260" y="251"/>
                      <a:pt x="260" y="251"/>
                    </a:cubicBezTo>
                    <a:cubicBezTo>
                      <a:pt x="241" y="265"/>
                      <a:pt x="222" y="276"/>
                      <a:pt x="202" y="285"/>
                    </a:cubicBezTo>
                    <a:cubicBezTo>
                      <a:pt x="202" y="356"/>
                      <a:pt x="202" y="356"/>
                      <a:pt x="202" y="356"/>
                    </a:cubicBezTo>
                    <a:cubicBezTo>
                      <a:pt x="183" y="363"/>
                      <a:pt x="164" y="368"/>
                      <a:pt x="144" y="371"/>
                    </a:cubicBezTo>
                    <a:cubicBezTo>
                      <a:pt x="108" y="309"/>
                      <a:pt x="108" y="309"/>
                      <a:pt x="108" y="309"/>
                    </a:cubicBezTo>
                    <a:cubicBezTo>
                      <a:pt x="97" y="310"/>
                      <a:pt x="86" y="311"/>
                      <a:pt x="76" y="311"/>
                    </a:cubicBezTo>
                    <a:cubicBezTo>
                      <a:pt x="75" y="311"/>
                      <a:pt x="75" y="311"/>
                      <a:pt x="74" y="311"/>
                    </a:cubicBezTo>
                    <a:cubicBezTo>
                      <a:pt x="74" y="248"/>
                      <a:pt x="74" y="248"/>
                      <a:pt x="74" y="248"/>
                    </a:cubicBezTo>
                    <a:cubicBezTo>
                      <a:pt x="73" y="250"/>
                      <a:pt x="71" y="252"/>
                      <a:pt x="69" y="254"/>
                    </a:cubicBezTo>
                    <a:cubicBezTo>
                      <a:pt x="61" y="262"/>
                      <a:pt x="51" y="266"/>
                      <a:pt x="40" y="266"/>
                    </a:cubicBezTo>
                    <a:cubicBezTo>
                      <a:pt x="29" y="266"/>
                      <a:pt x="19" y="262"/>
                      <a:pt x="11" y="254"/>
                    </a:cubicBezTo>
                    <a:cubicBezTo>
                      <a:pt x="4" y="247"/>
                      <a:pt x="0" y="237"/>
                      <a:pt x="0" y="226"/>
                    </a:cubicBezTo>
                    <a:cubicBezTo>
                      <a:pt x="0" y="215"/>
                      <a:pt x="4" y="205"/>
                      <a:pt x="11" y="197"/>
                    </a:cubicBezTo>
                    <a:cubicBezTo>
                      <a:pt x="19" y="189"/>
                      <a:pt x="29" y="185"/>
                      <a:pt x="40" y="185"/>
                    </a:cubicBezTo>
                    <a:cubicBezTo>
                      <a:pt x="51" y="185"/>
                      <a:pt x="61" y="189"/>
                      <a:pt x="69" y="197"/>
                    </a:cubicBezTo>
                    <a:cubicBezTo>
                      <a:pt x="71" y="199"/>
                      <a:pt x="73" y="201"/>
                      <a:pt x="74" y="203"/>
                    </a:cubicBezTo>
                    <a:lnTo>
                      <a:pt x="74" y="156"/>
                    </a:lnTo>
                    <a:close/>
                  </a:path>
                </a:pathLst>
              </a:custGeom>
              <a:solidFill>
                <a:srgbClr val="05588E"/>
              </a:solidFill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Oval 32"/>
              <p:cNvSpPr/>
              <p:nvPr/>
            </p:nvSpPr>
            <p:spPr>
              <a:xfrm>
                <a:off x="6666053" y="4675947"/>
                <a:ext cx="671181" cy="671181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105"/>
              <p:cNvSpPr>
                <a:spLocks noEditPoints="1"/>
              </p:cNvSpPr>
              <p:nvPr/>
            </p:nvSpPr>
            <p:spPr bwMode="auto">
              <a:xfrm>
                <a:off x="6832140" y="4844492"/>
                <a:ext cx="339006" cy="334091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 dirty="0">
                  <a:solidFill>
                    <a:srgbClr val="FEB834">
                      <a:lumMod val="50000"/>
                    </a:srgb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8" name="组合 6"/>
            <p:cNvGrpSpPr/>
            <p:nvPr/>
          </p:nvGrpSpPr>
          <p:grpSpPr>
            <a:xfrm>
              <a:off x="6074814" y="1778865"/>
              <a:ext cx="2199482" cy="2628705"/>
              <a:chOff x="6074814" y="1778865"/>
              <a:chExt cx="2199482" cy="2628705"/>
            </a:xfrm>
          </p:grpSpPr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6074814" y="1778865"/>
                <a:ext cx="2199482" cy="2628705"/>
              </a:xfrm>
              <a:custGeom>
                <a:avLst/>
                <a:gdLst/>
                <a:ahLst/>
                <a:cxnLst>
                  <a:cxn ang="0">
                    <a:pos x="314" y="376"/>
                  </a:cxn>
                  <a:cxn ang="0">
                    <a:pos x="256" y="376"/>
                  </a:cxn>
                  <a:cxn ang="0">
                    <a:pos x="257" y="377"/>
                  </a:cxn>
                  <a:cxn ang="0">
                    <a:pos x="269" y="406"/>
                  </a:cxn>
                  <a:cxn ang="0">
                    <a:pos x="257" y="434"/>
                  </a:cxn>
                  <a:cxn ang="0">
                    <a:pos x="228" y="446"/>
                  </a:cxn>
                  <a:cxn ang="0">
                    <a:pos x="200" y="434"/>
                  </a:cxn>
                  <a:cxn ang="0">
                    <a:pos x="188" y="406"/>
                  </a:cxn>
                  <a:cxn ang="0">
                    <a:pos x="200" y="377"/>
                  </a:cxn>
                  <a:cxn ang="0">
                    <a:pos x="200" y="376"/>
                  </a:cxn>
                  <a:cxn ang="0">
                    <a:pos x="158" y="376"/>
                  </a:cxn>
                  <a:cxn ang="0">
                    <a:pos x="158" y="374"/>
                  </a:cxn>
                  <a:cxn ang="0">
                    <a:pos x="111" y="263"/>
                  </a:cxn>
                  <a:cxn ang="0">
                    <a:pos x="0" y="216"/>
                  </a:cxn>
                  <a:cxn ang="0">
                    <a:pos x="0" y="171"/>
                  </a:cxn>
                  <a:cxn ang="0">
                    <a:pos x="3" y="175"/>
                  </a:cxn>
                  <a:cxn ang="0">
                    <a:pos x="32" y="187"/>
                  </a:cxn>
                  <a:cxn ang="0">
                    <a:pos x="61" y="175"/>
                  </a:cxn>
                  <a:cxn ang="0">
                    <a:pos x="73" y="146"/>
                  </a:cxn>
                  <a:cxn ang="0">
                    <a:pos x="61" y="118"/>
                  </a:cxn>
                  <a:cxn ang="0">
                    <a:pos x="32" y="106"/>
                  </a:cxn>
                  <a:cxn ang="0">
                    <a:pos x="3" y="118"/>
                  </a:cxn>
                  <a:cxn ang="0">
                    <a:pos x="0" y="122"/>
                  </a:cxn>
                  <a:cxn ang="0">
                    <a:pos x="0" y="61"/>
                  </a:cxn>
                  <a:cxn ang="0">
                    <a:pos x="2" y="61"/>
                  </a:cxn>
                  <a:cxn ang="0">
                    <a:pos x="32" y="62"/>
                  </a:cxn>
                  <a:cxn ang="0">
                    <a:pos x="67" y="0"/>
                  </a:cxn>
                  <a:cxn ang="0">
                    <a:pos x="126" y="15"/>
                  </a:cxn>
                  <a:cxn ang="0">
                    <a:pos x="126" y="86"/>
                  </a:cxn>
                  <a:cxn ang="0">
                    <a:pos x="186" y="120"/>
                  </a:cxn>
                  <a:cxn ang="0">
                    <a:pos x="246" y="84"/>
                  </a:cxn>
                  <a:cxn ang="0">
                    <a:pos x="270" y="106"/>
                  </a:cxn>
                  <a:cxn ang="0">
                    <a:pos x="288" y="126"/>
                  </a:cxn>
                  <a:cxn ang="0">
                    <a:pos x="252" y="186"/>
                  </a:cxn>
                  <a:cxn ang="0">
                    <a:pos x="288" y="244"/>
                  </a:cxn>
                  <a:cxn ang="0">
                    <a:pos x="359" y="244"/>
                  </a:cxn>
                  <a:cxn ang="0">
                    <a:pos x="374" y="301"/>
                  </a:cxn>
                  <a:cxn ang="0">
                    <a:pos x="313" y="341"/>
                  </a:cxn>
                  <a:cxn ang="0">
                    <a:pos x="314" y="374"/>
                  </a:cxn>
                  <a:cxn ang="0">
                    <a:pos x="314" y="376"/>
                  </a:cxn>
                </a:cxnLst>
                <a:rect l="0" t="0" r="r" b="b"/>
                <a:pathLst>
                  <a:path w="374" h="446">
                    <a:moveTo>
                      <a:pt x="314" y="376"/>
                    </a:moveTo>
                    <a:cubicBezTo>
                      <a:pt x="256" y="376"/>
                      <a:pt x="256" y="376"/>
                      <a:pt x="256" y="376"/>
                    </a:cubicBezTo>
                    <a:cubicBezTo>
                      <a:pt x="256" y="376"/>
                      <a:pt x="257" y="377"/>
                      <a:pt x="257" y="377"/>
                    </a:cubicBezTo>
                    <a:cubicBezTo>
                      <a:pt x="265" y="385"/>
                      <a:pt x="269" y="395"/>
                      <a:pt x="269" y="406"/>
                    </a:cubicBezTo>
                    <a:cubicBezTo>
                      <a:pt x="269" y="417"/>
                      <a:pt x="265" y="427"/>
                      <a:pt x="257" y="434"/>
                    </a:cubicBezTo>
                    <a:cubicBezTo>
                      <a:pt x="249" y="442"/>
                      <a:pt x="240" y="446"/>
                      <a:pt x="228" y="446"/>
                    </a:cubicBezTo>
                    <a:cubicBezTo>
                      <a:pt x="217" y="446"/>
                      <a:pt x="208" y="442"/>
                      <a:pt x="200" y="434"/>
                    </a:cubicBezTo>
                    <a:cubicBezTo>
                      <a:pt x="192" y="427"/>
                      <a:pt x="188" y="417"/>
                      <a:pt x="188" y="406"/>
                    </a:cubicBezTo>
                    <a:cubicBezTo>
                      <a:pt x="188" y="395"/>
                      <a:pt x="192" y="385"/>
                      <a:pt x="200" y="377"/>
                    </a:cubicBezTo>
                    <a:cubicBezTo>
                      <a:pt x="200" y="377"/>
                      <a:pt x="200" y="376"/>
                      <a:pt x="200" y="376"/>
                    </a:cubicBezTo>
                    <a:cubicBezTo>
                      <a:pt x="158" y="376"/>
                      <a:pt x="158" y="376"/>
                      <a:pt x="158" y="376"/>
                    </a:cubicBezTo>
                    <a:cubicBezTo>
                      <a:pt x="158" y="376"/>
                      <a:pt x="158" y="375"/>
                      <a:pt x="158" y="374"/>
                    </a:cubicBezTo>
                    <a:cubicBezTo>
                      <a:pt x="158" y="331"/>
                      <a:pt x="142" y="293"/>
                      <a:pt x="111" y="263"/>
                    </a:cubicBezTo>
                    <a:cubicBezTo>
                      <a:pt x="81" y="232"/>
                      <a:pt x="43" y="216"/>
                      <a:pt x="0" y="216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1" y="173"/>
                      <a:pt x="2" y="174"/>
                      <a:pt x="3" y="175"/>
                    </a:cubicBezTo>
                    <a:cubicBezTo>
                      <a:pt x="11" y="183"/>
                      <a:pt x="21" y="187"/>
                      <a:pt x="32" y="187"/>
                    </a:cubicBezTo>
                    <a:cubicBezTo>
                      <a:pt x="43" y="187"/>
                      <a:pt x="53" y="183"/>
                      <a:pt x="61" y="175"/>
                    </a:cubicBezTo>
                    <a:cubicBezTo>
                      <a:pt x="69" y="167"/>
                      <a:pt x="73" y="158"/>
                      <a:pt x="73" y="146"/>
                    </a:cubicBezTo>
                    <a:cubicBezTo>
                      <a:pt x="73" y="135"/>
                      <a:pt x="69" y="126"/>
                      <a:pt x="61" y="118"/>
                    </a:cubicBezTo>
                    <a:cubicBezTo>
                      <a:pt x="53" y="110"/>
                      <a:pt x="43" y="106"/>
                      <a:pt x="32" y="106"/>
                    </a:cubicBezTo>
                    <a:cubicBezTo>
                      <a:pt x="21" y="106"/>
                      <a:pt x="11" y="110"/>
                      <a:pt x="3" y="118"/>
                    </a:cubicBezTo>
                    <a:cubicBezTo>
                      <a:pt x="2" y="119"/>
                      <a:pt x="1" y="120"/>
                      <a:pt x="0" y="122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1" y="61"/>
                      <a:pt x="1" y="61"/>
                      <a:pt x="2" y="61"/>
                    </a:cubicBezTo>
                    <a:cubicBezTo>
                      <a:pt x="12" y="61"/>
                      <a:pt x="22" y="61"/>
                      <a:pt x="32" y="6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87" y="4"/>
                      <a:pt x="107" y="8"/>
                      <a:pt x="126" y="15"/>
                    </a:cubicBezTo>
                    <a:cubicBezTo>
                      <a:pt x="126" y="86"/>
                      <a:pt x="126" y="86"/>
                      <a:pt x="126" y="86"/>
                    </a:cubicBezTo>
                    <a:cubicBezTo>
                      <a:pt x="147" y="95"/>
                      <a:pt x="167" y="106"/>
                      <a:pt x="186" y="120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54" y="91"/>
                      <a:pt x="262" y="98"/>
                      <a:pt x="270" y="106"/>
                    </a:cubicBezTo>
                    <a:cubicBezTo>
                      <a:pt x="276" y="113"/>
                      <a:pt x="282" y="119"/>
                      <a:pt x="288" y="126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266" y="204"/>
                      <a:pt x="278" y="224"/>
                      <a:pt x="288" y="244"/>
                    </a:cubicBezTo>
                    <a:cubicBezTo>
                      <a:pt x="359" y="244"/>
                      <a:pt x="359" y="244"/>
                      <a:pt x="359" y="244"/>
                    </a:cubicBezTo>
                    <a:cubicBezTo>
                      <a:pt x="365" y="263"/>
                      <a:pt x="370" y="282"/>
                      <a:pt x="374" y="301"/>
                    </a:cubicBezTo>
                    <a:cubicBezTo>
                      <a:pt x="313" y="341"/>
                      <a:pt x="313" y="341"/>
                      <a:pt x="313" y="341"/>
                    </a:cubicBezTo>
                    <a:cubicBezTo>
                      <a:pt x="314" y="352"/>
                      <a:pt x="314" y="363"/>
                      <a:pt x="314" y="374"/>
                    </a:cubicBezTo>
                    <a:cubicBezTo>
                      <a:pt x="314" y="375"/>
                      <a:pt x="314" y="375"/>
                      <a:pt x="314" y="376"/>
                    </a:cubicBezTo>
                    <a:close/>
                  </a:path>
                </a:pathLst>
              </a:custGeom>
              <a:solidFill>
                <a:srgbClr val="589876"/>
              </a:solidFill>
              <a:ln w="19050">
                <a:noFill/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Oval 31"/>
              <p:cNvSpPr/>
              <p:nvPr/>
            </p:nvSpPr>
            <p:spPr>
              <a:xfrm>
                <a:off x="6802726" y="2749318"/>
                <a:ext cx="671181" cy="671181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93"/>
              <p:cNvSpPr>
                <a:spLocks noEditPoints="1"/>
              </p:cNvSpPr>
              <p:nvPr/>
            </p:nvSpPr>
            <p:spPr bwMode="auto">
              <a:xfrm>
                <a:off x="6948463" y="2895055"/>
                <a:ext cx="379706" cy="379706"/>
              </a:xfrm>
              <a:custGeom>
                <a:avLst/>
                <a:gdLst/>
                <a:ahLst/>
                <a:cxnLst>
                  <a:cxn ang="0">
                    <a:pos x="81" y="37"/>
                  </a:cxn>
                  <a:cxn ang="0">
                    <a:pos x="38" y="80"/>
                  </a:cxn>
                  <a:cxn ang="0">
                    <a:pos x="21" y="77"/>
                  </a:cxn>
                  <a:cxn ang="0">
                    <a:pos x="0" y="124"/>
                  </a:cxn>
                  <a:cxn ang="0">
                    <a:pos x="38" y="167"/>
                  </a:cxn>
                  <a:cxn ang="0">
                    <a:pos x="1" y="210"/>
                  </a:cxn>
                  <a:cxn ang="0">
                    <a:pos x="21" y="257"/>
                  </a:cxn>
                  <a:cxn ang="0">
                    <a:pos x="38" y="253"/>
                  </a:cxn>
                  <a:cxn ang="0">
                    <a:pos x="81" y="297"/>
                  </a:cxn>
                  <a:cxn ang="0">
                    <a:pos x="78" y="314"/>
                  </a:cxn>
                  <a:cxn ang="0">
                    <a:pos x="125" y="334"/>
                  </a:cxn>
                  <a:cxn ang="0">
                    <a:pos x="168" y="297"/>
                  </a:cxn>
                  <a:cxn ang="0">
                    <a:pos x="210" y="334"/>
                  </a:cxn>
                  <a:cxn ang="0">
                    <a:pos x="258" y="314"/>
                  </a:cxn>
                  <a:cxn ang="0">
                    <a:pos x="254" y="297"/>
                  </a:cxn>
                  <a:cxn ang="0">
                    <a:pos x="297" y="253"/>
                  </a:cxn>
                  <a:cxn ang="0">
                    <a:pos x="315" y="257"/>
                  </a:cxn>
                  <a:cxn ang="0">
                    <a:pos x="335" y="210"/>
                  </a:cxn>
                  <a:cxn ang="0">
                    <a:pos x="297" y="167"/>
                  </a:cxn>
                  <a:cxn ang="0">
                    <a:pos x="335" y="124"/>
                  </a:cxn>
                  <a:cxn ang="0">
                    <a:pos x="315" y="77"/>
                  </a:cxn>
                  <a:cxn ang="0">
                    <a:pos x="297" y="80"/>
                  </a:cxn>
                  <a:cxn ang="0">
                    <a:pos x="254" y="37"/>
                  </a:cxn>
                  <a:cxn ang="0">
                    <a:pos x="258" y="20"/>
                  </a:cxn>
                  <a:cxn ang="0">
                    <a:pos x="210" y="0"/>
                  </a:cxn>
                  <a:cxn ang="0">
                    <a:pos x="168" y="37"/>
                  </a:cxn>
                  <a:cxn ang="0">
                    <a:pos x="125" y="0"/>
                  </a:cxn>
                  <a:cxn ang="0">
                    <a:pos x="78" y="20"/>
                  </a:cxn>
                  <a:cxn ang="0">
                    <a:pos x="81" y="37"/>
                  </a:cxn>
                  <a:cxn ang="0">
                    <a:pos x="168" y="60"/>
                  </a:cxn>
                  <a:cxn ang="0">
                    <a:pos x="274" y="167"/>
                  </a:cxn>
                  <a:cxn ang="0">
                    <a:pos x="168" y="274"/>
                  </a:cxn>
                  <a:cxn ang="0">
                    <a:pos x="61" y="167"/>
                  </a:cxn>
                  <a:cxn ang="0">
                    <a:pos x="168" y="60"/>
                  </a:cxn>
                </a:cxnLst>
                <a:rect l="0" t="0" r="r" b="b"/>
                <a:pathLst>
                  <a:path w="335" h="334">
                    <a:moveTo>
                      <a:pt x="81" y="37"/>
                    </a:moveTo>
                    <a:cubicBezTo>
                      <a:pt x="81" y="61"/>
                      <a:pt x="62" y="80"/>
                      <a:pt x="38" y="80"/>
                    </a:cubicBezTo>
                    <a:cubicBezTo>
                      <a:pt x="32" y="80"/>
                      <a:pt x="26" y="79"/>
                      <a:pt x="21" y="77"/>
                    </a:cubicBezTo>
                    <a:cubicBezTo>
                      <a:pt x="12" y="91"/>
                      <a:pt x="5" y="107"/>
                      <a:pt x="0" y="124"/>
                    </a:cubicBezTo>
                    <a:cubicBezTo>
                      <a:pt x="22" y="127"/>
                      <a:pt x="38" y="145"/>
                      <a:pt x="38" y="167"/>
                    </a:cubicBezTo>
                    <a:cubicBezTo>
                      <a:pt x="38" y="189"/>
                      <a:pt x="22" y="207"/>
                      <a:pt x="1" y="210"/>
                    </a:cubicBezTo>
                    <a:cubicBezTo>
                      <a:pt x="5" y="227"/>
                      <a:pt x="12" y="243"/>
                      <a:pt x="21" y="257"/>
                    </a:cubicBezTo>
                    <a:cubicBezTo>
                      <a:pt x="26" y="255"/>
                      <a:pt x="32" y="253"/>
                      <a:pt x="38" y="253"/>
                    </a:cubicBezTo>
                    <a:cubicBezTo>
                      <a:pt x="62" y="253"/>
                      <a:pt x="81" y="273"/>
                      <a:pt x="81" y="297"/>
                    </a:cubicBezTo>
                    <a:cubicBezTo>
                      <a:pt x="81" y="303"/>
                      <a:pt x="80" y="309"/>
                      <a:pt x="78" y="314"/>
                    </a:cubicBezTo>
                    <a:cubicBezTo>
                      <a:pt x="92" y="323"/>
                      <a:pt x="108" y="330"/>
                      <a:pt x="125" y="334"/>
                    </a:cubicBezTo>
                    <a:cubicBezTo>
                      <a:pt x="128" y="313"/>
                      <a:pt x="146" y="297"/>
                      <a:pt x="168" y="297"/>
                    </a:cubicBezTo>
                    <a:cubicBezTo>
                      <a:pt x="190" y="297"/>
                      <a:pt x="208" y="313"/>
                      <a:pt x="210" y="334"/>
                    </a:cubicBezTo>
                    <a:cubicBezTo>
                      <a:pt x="227" y="330"/>
                      <a:pt x="243" y="323"/>
                      <a:pt x="258" y="314"/>
                    </a:cubicBezTo>
                    <a:cubicBezTo>
                      <a:pt x="255" y="309"/>
                      <a:pt x="254" y="303"/>
                      <a:pt x="254" y="297"/>
                    </a:cubicBezTo>
                    <a:cubicBezTo>
                      <a:pt x="254" y="273"/>
                      <a:pt x="273" y="253"/>
                      <a:pt x="297" y="253"/>
                    </a:cubicBezTo>
                    <a:cubicBezTo>
                      <a:pt x="304" y="253"/>
                      <a:pt x="309" y="255"/>
                      <a:pt x="315" y="257"/>
                    </a:cubicBezTo>
                    <a:cubicBezTo>
                      <a:pt x="324" y="243"/>
                      <a:pt x="331" y="227"/>
                      <a:pt x="335" y="210"/>
                    </a:cubicBezTo>
                    <a:cubicBezTo>
                      <a:pt x="314" y="207"/>
                      <a:pt x="297" y="189"/>
                      <a:pt x="297" y="167"/>
                    </a:cubicBezTo>
                    <a:cubicBezTo>
                      <a:pt x="297" y="145"/>
                      <a:pt x="314" y="127"/>
                      <a:pt x="335" y="124"/>
                    </a:cubicBezTo>
                    <a:cubicBezTo>
                      <a:pt x="331" y="107"/>
                      <a:pt x="324" y="91"/>
                      <a:pt x="315" y="77"/>
                    </a:cubicBezTo>
                    <a:cubicBezTo>
                      <a:pt x="309" y="79"/>
                      <a:pt x="304" y="80"/>
                      <a:pt x="297" y="80"/>
                    </a:cubicBezTo>
                    <a:cubicBezTo>
                      <a:pt x="273" y="80"/>
                      <a:pt x="254" y="61"/>
                      <a:pt x="254" y="37"/>
                    </a:cubicBezTo>
                    <a:cubicBezTo>
                      <a:pt x="254" y="31"/>
                      <a:pt x="255" y="25"/>
                      <a:pt x="258" y="20"/>
                    </a:cubicBezTo>
                    <a:cubicBezTo>
                      <a:pt x="243" y="11"/>
                      <a:pt x="227" y="4"/>
                      <a:pt x="210" y="0"/>
                    </a:cubicBezTo>
                    <a:cubicBezTo>
                      <a:pt x="208" y="21"/>
                      <a:pt x="190" y="37"/>
                      <a:pt x="168" y="37"/>
                    </a:cubicBezTo>
                    <a:cubicBezTo>
                      <a:pt x="146" y="37"/>
                      <a:pt x="128" y="21"/>
                      <a:pt x="125" y="0"/>
                    </a:cubicBezTo>
                    <a:cubicBezTo>
                      <a:pt x="108" y="4"/>
                      <a:pt x="92" y="11"/>
                      <a:pt x="78" y="20"/>
                    </a:cubicBezTo>
                    <a:cubicBezTo>
                      <a:pt x="80" y="25"/>
                      <a:pt x="81" y="31"/>
                      <a:pt x="81" y="37"/>
                    </a:cubicBezTo>
                    <a:close/>
                    <a:moveTo>
                      <a:pt x="168" y="60"/>
                    </a:moveTo>
                    <a:cubicBezTo>
                      <a:pt x="227" y="60"/>
                      <a:pt x="274" y="108"/>
                      <a:pt x="274" y="167"/>
                    </a:cubicBezTo>
                    <a:cubicBezTo>
                      <a:pt x="274" y="226"/>
                      <a:pt x="227" y="274"/>
                      <a:pt x="168" y="274"/>
                    </a:cubicBezTo>
                    <a:cubicBezTo>
                      <a:pt x="109" y="274"/>
                      <a:pt x="61" y="226"/>
                      <a:pt x="61" y="167"/>
                    </a:cubicBezTo>
                    <a:cubicBezTo>
                      <a:pt x="61" y="108"/>
                      <a:pt x="109" y="60"/>
                      <a:pt x="168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9" name="组合 7"/>
            <p:cNvGrpSpPr/>
            <p:nvPr/>
          </p:nvGrpSpPr>
          <p:grpSpPr>
            <a:xfrm>
              <a:off x="3886935" y="1785824"/>
              <a:ext cx="2617105" cy="2208762"/>
              <a:chOff x="3886935" y="1785824"/>
              <a:chExt cx="2617105" cy="2208762"/>
            </a:xfrm>
          </p:grpSpPr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3886935" y="1785824"/>
                <a:ext cx="2617105" cy="2208762"/>
              </a:xfrm>
              <a:custGeom>
                <a:avLst/>
                <a:gdLst/>
                <a:ahLst/>
                <a:cxnLst>
                  <a:cxn ang="0">
                    <a:pos x="372" y="215"/>
                  </a:cxn>
                  <a:cxn ang="0">
                    <a:pos x="372" y="215"/>
                  </a:cxn>
                  <a:cxn ang="0">
                    <a:pos x="260" y="262"/>
                  </a:cxn>
                  <a:cxn ang="0">
                    <a:pos x="214" y="373"/>
                  </a:cxn>
                  <a:cxn ang="0">
                    <a:pos x="214" y="375"/>
                  </a:cxn>
                  <a:cxn ang="0">
                    <a:pos x="158" y="375"/>
                  </a:cxn>
                  <a:cxn ang="0">
                    <a:pos x="167" y="368"/>
                  </a:cxn>
                  <a:cxn ang="0">
                    <a:pos x="179" y="340"/>
                  </a:cxn>
                  <a:cxn ang="0">
                    <a:pos x="167" y="311"/>
                  </a:cxn>
                  <a:cxn ang="0">
                    <a:pos x="138" y="299"/>
                  </a:cxn>
                  <a:cxn ang="0">
                    <a:pos x="109" y="311"/>
                  </a:cxn>
                  <a:cxn ang="0">
                    <a:pos x="97" y="340"/>
                  </a:cxn>
                  <a:cxn ang="0">
                    <a:pos x="109" y="368"/>
                  </a:cxn>
                  <a:cxn ang="0">
                    <a:pos x="118" y="375"/>
                  </a:cxn>
                  <a:cxn ang="0">
                    <a:pos x="61" y="375"/>
                  </a:cxn>
                  <a:cxn ang="0">
                    <a:pos x="61" y="373"/>
                  </a:cxn>
                  <a:cxn ang="0">
                    <a:pos x="61" y="367"/>
                  </a:cxn>
                  <a:cxn ang="0">
                    <a:pos x="62" y="342"/>
                  </a:cxn>
                  <a:cxn ang="0">
                    <a:pos x="0" y="307"/>
                  </a:cxn>
                  <a:cxn ang="0">
                    <a:pos x="17" y="243"/>
                  </a:cxn>
                  <a:cxn ang="0">
                    <a:pos x="86" y="247"/>
                  </a:cxn>
                  <a:cxn ang="0">
                    <a:pos x="119" y="191"/>
                  </a:cxn>
                  <a:cxn ang="0">
                    <a:pos x="85" y="127"/>
                  </a:cxn>
                  <a:cxn ang="0">
                    <a:pos x="106" y="105"/>
                  </a:cxn>
                  <a:cxn ang="0">
                    <a:pos x="128" y="84"/>
                  </a:cxn>
                  <a:cxn ang="0">
                    <a:pos x="188" y="120"/>
                  </a:cxn>
                  <a:cxn ang="0">
                    <a:pos x="243" y="88"/>
                  </a:cxn>
                  <a:cxn ang="0">
                    <a:pos x="243" y="16"/>
                  </a:cxn>
                  <a:cxn ang="0">
                    <a:pos x="303" y="0"/>
                  </a:cxn>
                  <a:cxn ang="0">
                    <a:pos x="339" y="62"/>
                  </a:cxn>
                  <a:cxn ang="0">
                    <a:pos x="372" y="60"/>
                  </a:cxn>
                  <a:cxn ang="0">
                    <a:pos x="372" y="121"/>
                  </a:cxn>
                  <a:cxn ang="0">
                    <a:pos x="375" y="117"/>
                  </a:cxn>
                  <a:cxn ang="0">
                    <a:pos x="404" y="105"/>
                  </a:cxn>
                  <a:cxn ang="0">
                    <a:pos x="433" y="117"/>
                  </a:cxn>
                  <a:cxn ang="0">
                    <a:pos x="445" y="145"/>
                  </a:cxn>
                  <a:cxn ang="0">
                    <a:pos x="433" y="174"/>
                  </a:cxn>
                  <a:cxn ang="0">
                    <a:pos x="404" y="186"/>
                  </a:cxn>
                  <a:cxn ang="0">
                    <a:pos x="375" y="174"/>
                  </a:cxn>
                  <a:cxn ang="0">
                    <a:pos x="372" y="170"/>
                  </a:cxn>
                  <a:cxn ang="0">
                    <a:pos x="372" y="215"/>
                  </a:cxn>
                </a:cxnLst>
                <a:rect l="0" t="0" r="r" b="b"/>
                <a:pathLst>
                  <a:path w="445" h="375">
                    <a:moveTo>
                      <a:pt x="372" y="215"/>
                    </a:moveTo>
                    <a:cubicBezTo>
                      <a:pt x="372" y="215"/>
                      <a:pt x="372" y="215"/>
                      <a:pt x="372" y="215"/>
                    </a:cubicBezTo>
                    <a:cubicBezTo>
                      <a:pt x="328" y="215"/>
                      <a:pt x="291" y="231"/>
                      <a:pt x="260" y="262"/>
                    </a:cubicBezTo>
                    <a:cubicBezTo>
                      <a:pt x="229" y="292"/>
                      <a:pt x="214" y="330"/>
                      <a:pt x="214" y="373"/>
                    </a:cubicBezTo>
                    <a:cubicBezTo>
                      <a:pt x="214" y="374"/>
                      <a:pt x="214" y="375"/>
                      <a:pt x="214" y="375"/>
                    </a:cubicBezTo>
                    <a:cubicBezTo>
                      <a:pt x="158" y="375"/>
                      <a:pt x="158" y="375"/>
                      <a:pt x="158" y="375"/>
                    </a:cubicBezTo>
                    <a:cubicBezTo>
                      <a:pt x="161" y="373"/>
                      <a:pt x="164" y="371"/>
                      <a:pt x="167" y="368"/>
                    </a:cubicBezTo>
                    <a:cubicBezTo>
                      <a:pt x="175" y="360"/>
                      <a:pt x="179" y="351"/>
                      <a:pt x="179" y="340"/>
                    </a:cubicBezTo>
                    <a:cubicBezTo>
                      <a:pt x="179" y="328"/>
                      <a:pt x="175" y="319"/>
                      <a:pt x="167" y="311"/>
                    </a:cubicBezTo>
                    <a:cubicBezTo>
                      <a:pt x="159" y="303"/>
                      <a:pt x="149" y="299"/>
                      <a:pt x="138" y="299"/>
                    </a:cubicBezTo>
                    <a:cubicBezTo>
                      <a:pt x="127" y="299"/>
                      <a:pt x="117" y="303"/>
                      <a:pt x="109" y="311"/>
                    </a:cubicBezTo>
                    <a:cubicBezTo>
                      <a:pt x="101" y="319"/>
                      <a:pt x="97" y="328"/>
                      <a:pt x="97" y="340"/>
                    </a:cubicBezTo>
                    <a:cubicBezTo>
                      <a:pt x="97" y="351"/>
                      <a:pt x="101" y="360"/>
                      <a:pt x="109" y="368"/>
                    </a:cubicBezTo>
                    <a:cubicBezTo>
                      <a:pt x="112" y="371"/>
                      <a:pt x="115" y="373"/>
                      <a:pt x="118" y="375"/>
                    </a:cubicBezTo>
                    <a:cubicBezTo>
                      <a:pt x="61" y="375"/>
                      <a:pt x="61" y="375"/>
                      <a:pt x="61" y="375"/>
                    </a:cubicBezTo>
                    <a:cubicBezTo>
                      <a:pt x="61" y="374"/>
                      <a:pt x="61" y="374"/>
                      <a:pt x="61" y="373"/>
                    </a:cubicBezTo>
                    <a:cubicBezTo>
                      <a:pt x="61" y="371"/>
                      <a:pt x="61" y="369"/>
                      <a:pt x="61" y="367"/>
                    </a:cubicBezTo>
                    <a:cubicBezTo>
                      <a:pt x="61" y="359"/>
                      <a:pt x="62" y="350"/>
                      <a:pt x="62" y="342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4" y="285"/>
                      <a:pt x="9" y="263"/>
                      <a:pt x="17" y="243"/>
                    </a:cubicBezTo>
                    <a:cubicBezTo>
                      <a:pt x="86" y="247"/>
                      <a:pt x="86" y="247"/>
                      <a:pt x="86" y="247"/>
                    </a:cubicBezTo>
                    <a:cubicBezTo>
                      <a:pt x="95" y="227"/>
                      <a:pt x="106" y="209"/>
                      <a:pt x="119" y="191"/>
                    </a:cubicBezTo>
                    <a:cubicBezTo>
                      <a:pt x="85" y="127"/>
                      <a:pt x="85" y="127"/>
                      <a:pt x="85" y="127"/>
                    </a:cubicBezTo>
                    <a:cubicBezTo>
                      <a:pt x="92" y="120"/>
                      <a:pt x="99" y="112"/>
                      <a:pt x="106" y="105"/>
                    </a:cubicBezTo>
                    <a:cubicBezTo>
                      <a:pt x="113" y="98"/>
                      <a:pt x="120" y="91"/>
                      <a:pt x="128" y="84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206" y="107"/>
                      <a:pt x="224" y="96"/>
                      <a:pt x="243" y="88"/>
                    </a:cubicBezTo>
                    <a:cubicBezTo>
                      <a:pt x="243" y="16"/>
                      <a:pt x="243" y="16"/>
                      <a:pt x="243" y="16"/>
                    </a:cubicBezTo>
                    <a:cubicBezTo>
                      <a:pt x="262" y="9"/>
                      <a:pt x="283" y="4"/>
                      <a:pt x="303" y="0"/>
                    </a:cubicBezTo>
                    <a:cubicBezTo>
                      <a:pt x="339" y="62"/>
                      <a:pt x="339" y="62"/>
                      <a:pt x="339" y="62"/>
                    </a:cubicBezTo>
                    <a:cubicBezTo>
                      <a:pt x="350" y="61"/>
                      <a:pt x="361" y="60"/>
                      <a:pt x="372" y="60"/>
                    </a:cubicBezTo>
                    <a:cubicBezTo>
                      <a:pt x="372" y="121"/>
                      <a:pt x="372" y="121"/>
                      <a:pt x="372" y="121"/>
                    </a:cubicBezTo>
                    <a:cubicBezTo>
                      <a:pt x="373" y="119"/>
                      <a:pt x="374" y="118"/>
                      <a:pt x="375" y="117"/>
                    </a:cubicBezTo>
                    <a:cubicBezTo>
                      <a:pt x="383" y="109"/>
                      <a:pt x="393" y="105"/>
                      <a:pt x="404" y="105"/>
                    </a:cubicBezTo>
                    <a:cubicBezTo>
                      <a:pt x="415" y="105"/>
                      <a:pt x="425" y="109"/>
                      <a:pt x="433" y="117"/>
                    </a:cubicBezTo>
                    <a:cubicBezTo>
                      <a:pt x="441" y="125"/>
                      <a:pt x="445" y="134"/>
                      <a:pt x="445" y="145"/>
                    </a:cubicBezTo>
                    <a:cubicBezTo>
                      <a:pt x="445" y="157"/>
                      <a:pt x="441" y="166"/>
                      <a:pt x="433" y="174"/>
                    </a:cubicBezTo>
                    <a:cubicBezTo>
                      <a:pt x="425" y="182"/>
                      <a:pt x="415" y="186"/>
                      <a:pt x="404" y="186"/>
                    </a:cubicBezTo>
                    <a:cubicBezTo>
                      <a:pt x="393" y="186"/>
                      <a:pt x="383" y="182"/>
                      <a:pt x="375" y="174"/>
                    </a:cubicBezTo>
                    <a:cubicBezTo>
                      <a:pt x="374" y="173"/>
                      <a:pt x="373" y="172"/>
                      <a:pt x="372" y="170"/>
                    </a:cubicBezTo>
                    <a:lnTo>
                      <a:pt x="372" y="215"/>
                    </a:lnTo>
                    <a:close/>
                  </a:path>
                </a:pathLst>
              </a:custGeom>
              <a:solidFill>
                <a:srgbClr val="05588E"/>
              </a:solidFill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491">
                  <a:defRPr/>
                </a:pPr>
                <a:endParaRPr lang="en-US" sz="3190" kern="0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1" name="Oval 33"/>
              <p:cNvSpPr/>
              <p:nvPr/>
            </p:nvSpPr>
            <p:spPr>
              <a:xfrm>
                <a:off x="4765876" y="2643509"/>
                <a:ext cx="671181" cy="671181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045168" y="2773123"/>
                <a:ext cx="124171" cy="420494"/>
                <a:chOff x="4494000" y="2273105"/>
                <a:chExt cx="158110" cy="535430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43" name="Freeform 154@|5FFC:0|FBC:0|LFC:16777215|LBC:16777215"/>
                <p:cNvSpPr>
                  <a:spLocks/>
                </p:cNvSpPr>
                <p:nvPr/>
              </p:nvSpPr>
              <p:spPr bwMode="auto">
                <a:xfrm>
                  <a:off x="4494000" y="2273105"/>
                  <a:ext cx="55264" cy="300338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0" y="65"/>
                    </a:cxn>
                    <a:cxn ang="0">
                      <a:pos x="14" y="79"/>
                    </a:cxn>
                    <a:cxn ang="0">
                      <a:pos x="14" y="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14" h="79">
                      <a:moveTo>
                        <a:pt x="0" y="14"/>
                      </a:move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73"/>
                        <a:pt x="6" y="79"/>
                        <a:pt x="14" y="7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682" tIns="60841" rIns="121682" bIns="608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7491">
                    <a:defRPr/>
                  </a:pPr>
                  <a:endParaRPr lang="en-US" sz="3190" kern="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" name="Freeform 156@|5FFC:0|FBC:0|LFC:16777215|LBC:16777215"/>
                <p:cNvSpPr>
                  <a:spLocks/>
                </p:cNvSpPr>
                <p:nvPr/>
              </p:nvSpPr>
              <p:spPr bwMode="auto">
                <a:xfrm>
                  <a:off x="4594445" y="2508196"/>
                  <a:ext cx="57665" cy="30033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79"/>
                    </a:cxn>
                    <a:cxn ang="0">
                      <a:pos x="15" y="65"/>
                    </a:cxn>
                    <a:cxn ang="0">
                      <a:pos x="15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5" h="79">
                      <a:moveTo>
                        <a:pt x="0" y="0"/>
                      </a:move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8" y="79"/>
                        <a:pt x="15" y="73"/>
                        <a:pt x="15" y="65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6"/>
                        <a:pt x="8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scene3d>
                  <a:camera prst="orthographicFront">
                    <a:rot lat="0" lon="0" rev="2760000"/>
                  </a:camera>
                  <a:lightRig rig="threePt" dir="t"/>
                </a:scene3d>
              </p:spPr>
              <p:txBody>
                <a:bodyPr vert="horz" wrap="square" lIns="121682" tIns="60841" rIns="121682" bIns="608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7491">
                    <a:defRPr/>
                  </a:pPr>
                  <a:endParaRPr lang="en-US" sz="3190" kern="0" dirty="0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55" name="TextBox 13"/>
          <p:cNvSpPr txBox="1"/>
          <p:nvPr/>
        </p:nvSpPr>
        <p:spPr>
          <a:xfrm>
            <a:off x="1036101" y="1918333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Hans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节约</a:t>
            </a:r>
            <a:r>
              <a:rPr lang="zh-CN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时间成本</a:t>
            </a:r>
            <a:endParaRPr lang="en-US" sz="2000" b="1" dirty="0">
              <a:solidFill>
                <a:srgbClr val="445469"/>
              </a:solidFill>
              <a:latin typeface="KaiTi" panose="02010609060101010101" pitchFamily="49" charset="-122"/>
              <a:ea typeface="KaiTi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969809" y="4747636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Hans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节约</a:t>
            </a:r>
            <a:r>
              <a:rPr lang="zh-CN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人力成本</a:t>
            </a:r>
            <a:endParaRPr lang="en-US" sz="2000" b="1" dirty="0">
              <a:solidFill>
                <a:srgbClr val="445469"/>
              </a:solidFill>
              <a:latin typeface="KaiTi" panose="02010609060101010101" pitchFamily="49" charset="-122"/>
              <a:ea typeface="KaiTi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6756564" y="1913313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Hans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整合</a:t>
            </a:r>
            <a:r>
              <a:rPr lang="zh-CN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流程控制</a:t>
            </a:r>
            <a:endParaRPr lang="en-US" sz="2000" b="1" dirty="0">
              <a:solidFill>
                <a:srgbClr val="445469"/>
              </a:solidFill>
              <a:latin typeface="KaiTi" panose="02010609060101010101" pitchFamily="49" charset="-122"/>
              <a:ea typeface="KaiTi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13"/>
          <p:cNvSpPr txBox="1"/>
          <p:nvPr/>
        </p:nvSpPr>
        <p:spPr>
          <a:xfrm>
            <a:off x="6756564" y="4747636"/>
            <a:ext cx="1952995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Hans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便捷</a:t>
            </a:r>
            <a:r>
              <a:rPr lang="zh-CN" altLang="en-US" sz="2000" b="1" dirty="0">
                <a:solidFill>
                  <a:srgbClr val="445469"/>
                </a:solidFill>
                <a:latin typeface="KaiTi" panose="02010609060101010101" pitchFamily="49" charset="-122"/>
                <a:ea typeface="KaiTi" panose="02010609060101010101" pitchFamily="49" charset="-122"/>
                <a:cs typeface="+mn-ea"/>
                <a:sym typeface="Arial" panose="020B0604020202020204" pitchFamily="34" charset="0"/>
              </a:rPr>
              <a:t>数据管理</a:t>
            </a:r>
            <a:endParaRPr lang="en-US" sz="2000" b="1" dirty="0">
              <a:solidFill>
                <a:srgbClr val="445469"/>
              </a:solidFill>
              <a:latin typeface="KaiTi" panose="02010609060101010101" pitchFamily="49" charset="-122"/>
              <a:ea typeface="KaiTi" panose="02010609060101010101" pitchFamily="49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4" name="Picture 3">
            <a:extLst>
              <a:ext uri="{FF2B5EF4-FFF2-40B4-BE49-F238E27FC236}">
                <a16:creationId xmlns:a16="http://schemas.microsoft.com/office/drawing/2014/main" id="{B6F4D3B5-4841-4447-A10D-8CB4070D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" name="TextBox 10">
            <a:extLst>
              <a:ext uri="{FF2B5EF4-FFF2-40B4-BE49-F238E27FC236}">
                <a16:creationId xmlns:a16="http://schemas.microsoft.com/office/drawing/2014/main" id="{FA009B98-019B-064C-BDD9-E04F8EC54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04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pic>
        <p:nvPicPr>
          <p:cNvPr id="54" name="Picture 3">
            <a:extLst>
              <a:ext uri="{FF2B5EF4-FFF2-40B4-BE49-F238E27FC236}">
                <a16:creationId xmlns:a16="http://schemas.microsoft.com/office/drawing/2014/main" id="{B6F4D3B5-4841-4447-A10D-8CB4070D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" name="TextBox 10">
            <a:extLst>
              <a:ext uri="{FF2B5EF4-FFF2-40B4-BE49-F238E27FC236}">
                <a16:creationId xmlns:a16="http://schemas.microsoft.com/office/drawing/2014/main" id="{FA009B98-019B-064C-BDD9-E04F8EC54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60" name="Picture 3" descr="C:\Users\PengBio\Desktop\病源微生物检测\Rplot.png">
            <a:extLst>
              <a:ext uri="{FF2B5EF4-FFF2-40B4-BE49-F238E27FC236}">
                <a16:creationId xmlns:a16="http://schemas.microsoft.com/office/drawing/2014/main" id="{4AAE1EB6-8D15-8842-9C44-F25ED8D80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728788"/>
            <a:ext cx="6297613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F35C97-C469-4A45-87B2-36D22D1E0852}"/>
              </a:ext>
            </a:extLst>
          </p:cNvPr>
          <p:cNvSpPr txBox="1"/>
          <p:nvPr/>
        </p:nvSpPr>
        <p:spPr>
          <a:xfrm>
            <a:off x="508000" y="10865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应用优势</a:t>
            </a:r>
            <a:endParaRPr lang="en-US" sz="24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62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0" y="0"/>
            <a:ext cx="4724400" cy="685800"/>
            <a:chOff x="1296" y="1824"/>
            <a:chExt cx="2976" cy="432"/>
          </a:xfrm>
        </p:grpSpPr>
        <p:sp>
          <p:nvSpPr>
            <p:cNvPr id="18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pic>
        <p:nvPicPr>
          <p:cNvPr id="54" name="Picture 3">
            <a:extLst>
              <a:ext uri="{FF2B5EF4-FFF2-40B4-BE49-F238E27FC236}">
                <a16:creationId xmlns:a16="http://schemas.microsoft.com/office/drawing/2014/main" id="{B6F4D3B5-4841-4447-A10D-8CB4070D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9" name="TextBox 10">
            <a:extLst>
              <a:ext uri="{FF2B5EF4-FFF2-40B4-BE49-F238E27FC236}">
                <a16:creationId xmlns:a16="http://schemas.microsoft.com/office/drawing/2014/main" id="{FA009B98-019B-064C-BDD9-E04F8EC54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35C97-C469-4A45-87B2-36D22D1E0852}"/>
              </a:ext>
            </a:extLst>
          </p:cNvPr>
          <p:cNvSpPr txBox="1"/>
          <p:nvPr/>
        </p:nvSpPr>
        <p:spPr>
          <a:xfrm>
            <a:off x="508000" y="108652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以搭建病原微生物检测平台为例</a:t>
            </a:r>
            <a:endParaRPr lang="en-US" sz="24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8" name="ECB019B1-382A-4266-B25C-5B523AA43C14-1" descr="qt_temp">
            <a:extLst>
              <a:ext uri="{FF2B5EF4-FFF2-40B4-BE49-F238E27FC236}">
                <a16:creationId xmlns:a16="http://schemas.microsoft.com/office/drawing/2014/main" id="{A7006F1B-F983-9C45-A825-439643F6060B}"/>
              </a:ext>
            </a:extLst>
          </p:cNvPr>
          <p:cNvPicPr/>
          <p:nvPr/>
        </p:nvPicPr>
        <p:blipFill>
          <a:blip r:embed="rId3"/>
          <a:srcRect r="9894" b="6969"/>
          <a:stretch>
            <a:fillRect/>
          </a:stretch>
        </p:blipFill>
        <p:spPr>
          <a:xfrm>
            <a:off x="1478279" y="1548187"/>
            <a:ext cx="2921298" cy="4781762"/>
          </a:xfrm>
          <a:prstGeom prst="rect">
            <a:avLst/>
          </a:prstGeom>
        </p:spPr>
      </p:pic>
      <p:pic>
        <p:nvPicPr>
          <p:cNvPr id="29" name="图片 17">
            <a:extLst>
              <a:ext uri="{FF2B5EF4-FFF2-40B4-BE49-F238E27FC236}">
                <a16:creationId xmlns:a16="http://schemas.microsoft.com/office/drawing/2014/main" id="{566DF459-BDDE-5548-92E3-757B2BAF4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497" y="1139304"/>
            <a:ext cx="2049707" cy="2418188"/>
          </a:xfrm>
          <a:prstGeom prst="round2DiagRect">
            <a:avLst>
              <a:gd name="adj1" fmla="val 15903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图片 18">
            <a:extLst>
              <a:ext uri="{FF2B5EF4-FFF2-40B4-BE49-F238E27FC236}">
                <a16:creationId xmlns:a16="http://schemas.microsoft.com/office/drawing/2014/main" id="{3C382D37-A875-3740-9FFD-DD59FCC46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1412" y="4238568"/>
            <a:ext cx="1753878" cy="21297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8987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0" y="2129"/>
            <a:ext cx="4724400" cy="685800"/>
            <a:chOff x="1296" y="1824"/>
            <a:chExt cx="2976" cy="432"/>
          </a:xfrm>
        </p:grpSpPr>
        <p:sp>
          <p:nvSpPr>
            <p:cNvPr id="4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目标规划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4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sp>
        <p:nvSpPr>
          <p:cNvPr id="16" name="Freeform 110"/>
          <p:cNvSpPr>
            <a:spLocks noEditPoints="1"/>
          </p:cNvSpPr>
          <p:nvPr/>
        </p:nvSpPr>
        <p:spPr bwMode="auto">
          <a:xfrm>
            <a:off x="153989" y="1336842"/>
            <a:ext cx="2025064" cy="1697790"/>
          </a:xfrm>
          <a:custGeom>
            <a:avLst/>
            <a:gdLst/>
            <a:ahLst/>
            <a:cxnLst>
              <a:cxn ang="0">
                <a:pos x="286" y="182"/>
              </a:cxn>
              <a:cxn ang="0">
                <a:pos x="276" y="47"/>
              </a:cxn>
              <a:cxn ang="0">
                <a:pos x="216" y="179"/>
              </a:cxn>
              <a:cxn ang="0">
                <a:pos x="208" y="185"/>
              </a:cxn>
              <a:cxn ang="0">
                <a:pos x="209" y="11"/>
              </a:cxn>
              <a:cxn ang="0">
                <a:pos x="105" y="0"/>
              </a:cxn>
              <a:cxn ang="0">
                <a:pos x="94" y="182"/>
              </a:cxn>
              <a:cxn ang="0">
                <a:pos x="88" y="185"/>
              </a:cxn>
              <a:cxn ang="0">
                <a:pos x="87" y="47"/>
              </a:cxn>
              <a:cxn ang="0">
                <a:pos x="18" y="57"/>
              </a:cxn>
              <a:cxn ang="0">
                <a:pos x="19" y="185"/>
              </a:cxn>
              <a:cxn ang="0">
                <a:pos x="0" y="207"/>
              </a:cxn>
              <a:cxn ang="0">
                <a:pos x="303" y="185"/>
              </a:cxn>
              <a:cxn ang="0">
                <a:pos x="50" y="142"/>
              </a:cxn>
              <a:cxn ang="0">
                <a:pos x="35" y="126"/>
              </a:cxn>
              <a:cxn ang="0">
                <a:pos x="50" y="142"/>
              </a:cxn>
              <a:cxn ang="0">
                <a:pos x="35" y="115"/>
              </a:cxn>
              <a:cxn ang="0">
                <a:pos x="50" y="99"/>
              </a:cxn>
              <a:cxn ang="0">
                <a:pos x="50" y="89"/>
              </a:cxn>
              <a:cxn ang="0">
                <a:pos x="35" y="73"/>
              </a:cxn>
              <a:cxn ang="0">
                <a:pos x="50" y="89"/>
              </a:cxn>
              <a:cxn ang="0">
                <a:pos x="59" y="142"/>
              </a:cxn>
              <a:cxn ang="0">
                <a:pos x="74" y="126"/>
              </a:cxn>
              <a:cxn ang="0">
                <a:pos x="74" y="115"/>
              </a:cxn>
              <a:cxn ang="0">
                <a:pos x="59" y="99"/>
              </a:cxn>
              <a:cxn ang="0">
                <a:pos x="74" y="115"/>
              </a:cxn>
              <a:cxn ang="0">
                <a:pos x="59" y="89"/>
              </a:cxn>
              <a:cxn ang="0">
                <a:pos x="74" y="73"/>
              </a:cxn>
              <a:cxn ang="0">
                <a:pos x="175" y="184"/>
              </a:cxn>
              <a:cxn ang="0">
                <a:pos x="130" y="128"/>
              </a:cxn>
              <a:cxn ang="0">
                <a:pos x="175" y="184"/>
              </a:cxn>
              <a:cxn ang="0">
                <a:pos x="114" y="43"/>
              </a:cxn>
              <a:cxn ang="0">
                <a:pos x="189" y="43"/>
              </a:cxn>
              <a:cxn ang="0">
                <a:pos x="249" y="142"/>
              </a:cxn>
              <a:cxn ang="0">
                <a:pos x="233" y="126"/>
              </a:cxn>
              <a:cxn ang="0">
                <a:pos x="249" y="142"/>
              </a:cxn>
              <a:cxn ang="0">
                <a:pos x="233" y="115"/>
              </a:cxn>
              <a:cxn ang="0">
                <a:pos x="249" y="99"/>
              </a:cxn>
              <a:cxn ang="0">
                <a:pos x="249" y="89"/>
              </a:cxn>
              <a:cxn ang="0">
                <a:pos x="233" y="73"/>
              </a:cxn>
              <a:cxn ang="0">
                <a:pos x="249" y="89"/>
              </a:cxn>
              <a:cxn ang="0">
                <a:pos x="257" y="142"/>
              </a:cxn>
              <a:cxn ang="0">
                <a:pos x="272" y="126"/>
              </a:cxn>
              <a:cxn ang="0">
                <a:pos x="272" y="115"/>
              </a:cxn>
              <a:cxn ang="0">
                <a:pos x="257" y="99"/>
              </a:cxn>
              <a:cxn ang="0">
                <a:pos x="272" y="115"/>
              </a:cxn>
              <a:cxn ang="0">
                <a:pos x="257" y="89"/>
              </a:cxn>
              <a:cxn ang="0">
                <a:pos x="272" y="73"/>
              </a:cxn>
              <a:cxn ang="0">
                <a:pos x="161" y="33"/>
              </a:cxn>
              <a:cxn ang="0">
                <a:pos x="175" y="52"/>
              </a:cxn>
              <a:cxn ang="0">
                <a:pos x="161" y="66"/>
              </a:cxn>
              <a:cxn ang="0">
                <a:pos x="142" y="52"/>
              </a:cxn>
              <a:cxn ang="0">
                <a:pos x="128" y="33"/>
              </a:cxn>
              <a:cxn ang="0">
                <a:pos x="142" y="19"/>
              </a:cxn>
              <a:cxn ang="0">
                <a:pos x="161" y="33"/>
              </a:cxn>
              <a:cxn ang="0">
                <a:pos x="161" y="33"/>
              </a:cxn>
            </a:cxnLst>
            <a:rect l="0" t="0" r="r" b="b"/>
            <a:pathLst>
              <a:path w="303" h="207">
                <a:moveTo>
                  <a:pt x="286" y="185"/>
                </a:moveTo>
                <a:cubicBezTo>
                  <a:pt x="286" y="184"/>
                  <a:pt x="286" y="183"/>
                  <a:pt x="286" y="182"/>
                </a:cubicBezTo>
                <a:cubicBezTo>
                  <a:pt x="286" y="57"/>
                  <a:pt x="286" y="57"/>
                  <a:pt x="286" y="57"/>
                </a:cubicBezTo>
                <a:cubicBezTo>
                  <a:pt x="286" y="51"/>
                  <a:pt x="282" y="47"/>
                  <a:pt x="276" y="47"/>
                </a:cubicBezTo>
                <a:cubicBezTo>
                  <a:pt x="216" y="47"/>
                  <a:pt x="216" y="47"/>
                  <a:pt x="216" y="47"/>
                </a:cubicBezTo>
                <a:cubicBezTo>
                  <a:pt x="216" y="179"/>
                  <a:pt x="216" y="179"/>
                  <a:pt x="216" y="179"/>
                </a:cubicBezTo>
                <a:cubicBezTo>
                  <a:pt x="216" y="181"/>
                  <a:pt x="216" y="183"/>
                  <a:pt x="215" y="185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209" y="184"/>
                  <a:pt x="209" y="183"/>
                  <a:pt x="209" y="182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5"/>
                  <a:pt x="204" y="0"/>
                  <a:pt x="198" y="0"/>
                </a:cubicBezTo>
                <a:cubicBezTo>
                  <a:pt x="105" y="0"/>
                  <a:pt x="105" y="0"/>
                  <a:pt x="105" y="0"/>
                </a:cubicBezTo>
                <a:cubicBezTo>
                  <a:pt x="99" y="0"/>
                  <a:pt x="94" y="5"/>
                  <a:pt x="94" y="11"/>
                </a:cubicBezTo>
                <a:cubicBezTo>
                  <a:pt x="94" y="182"/>
                  <a:pt x="94" y="182"/>
                  <a:pt x="94" y="182"/>
                </a:cubicBezTo>
                <a:cubicBezTo>
                  <a:pt x="94" y="183"/>
                  <a:pt x="94" y="184"/>
                  <a:pt x="95" y="185"/>
                </a:cubicBezTo>
                <a:cubicBezTo>
                  <a:pt x="88" y="185"/>
                  <a:pt x="88" y="185"/>
                  <a:pt x="88" y="185"/>
                </a:cubicBezTo>
                <a:cubicBezTo>
                  <a:pt x="87" y="183"/>
                  <a:pt x="87" y="181"/>
                  <a:pt x="87" y="179"/>
                </a:cubicBezTo>
                <a:cubicBezTo>
                  <a:pt x="87" y="47"/>
                  <a:pt x="87" y="47"/>
                  <a:pt x="87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3" y="47"/>
                  <a:pt x="18" y="51"/>
                  <a:pt x="18" y="57"/>
                </a:cubicBezTo>
                <a:cubicBezTo>
                  <a:pt x="18" y="182"/>
                  <a:pt x="18" y="182"/>
                  <a:pt x="18" y="182"/>
                </a:cubicBezTo>
                <a:cubicBezTo>
                  <a:pt x="18" y="183"/>
                  <a:pt x="18" y="184"/>
                  <a:pt x="19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207"/>
                  <a:pt x="0" y="207"/>
                  <a:pt x="0" y="207"/>
                </a:cubicBezTo>
                <a:cubicBezTo>
                  <a:pt x="303" y="207"/>
                  <a:pt x="303" y="207"/>
                  <a:pt x="303" y="207"/>
                </a:cubicBezTo>
                <a:cubicBezTo>
                  <a:pt x="303" y="185"/>
                  <a:pt x="303" y="185"/>
                  <a:pt x="303" y="185"/>
                </a:cubicBezTo>
                <a:lnTo>
                  <a:pt x="286" y="185"/>
                </a:lnTo>
                <a:close/>
                <a:moveTo>
                  <a:pt x="50" y="142"/>
                </a:moveTo>
                <a:cubicBezTo>
                  <a:pt x="35" y="142"/>
                  <a:pt x="35" y="142"/>
                  <a:pt x="35" y="142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50" y="126"/>
                  <a:pt x="50" y="126"/>
                  <a:pt x="50" y="126"/>
                </a:cubicBezTo>
                <a:lnTo>
                  <a:pt x="50" y="142"/>
                </a:lnTo>
                <a:close/>
                <a:moveTo>
                  <a:pt x="50" y="115"/>
                </a:moveTo>
                <a:cubicBezTo>
                  <a:pt x="35" y="115"/>
                  <a:pt x="35" y="115"/>
                  <a:pt x="35" y="115"/>
                </a:cubicBezTo>
                <a:cubicBezTo>
                  <a:pt x="35" y="99"/>
                  <a:pt x="35" y="99"/>
                  <a:pt x="35" y="99"/>
                </a:cubicBezTo>
                <a:cubicBezTo>
                  <a:pt x="50" y="99"/>
                  <a:pt x="50" y="99"/>
                  <a:pt x="50" y="99"/>
                </a:cubicBezTo>
                <a:lnTo>
                  <a:pt x="50" y="115"/>
                </a:lnTo>
                <a:close/>
                <a:moveTo>
                  <a:pt x="50" y="89"/>
                </a:moveTo>
                <a:cubicBezTo>
                  <a:pt x="35" y="89"/>
                  <a:pt x="35" y="89"/>
                  <a:pt x="35" y="89"/>
                </a:cubicBezTo>
                <a:cubicBezTo>
                  <a:pt x="35" y="73"/>
                  <a:pt x="35" y="73"/>
                  <a:pt x="35" y="73"/>
                </a:cubicBezTo>
                <a:cubicBezTo>
                  <a:pt x="50" y="73"/>
                  <a:pt x="50" y="73"/>
                  <a:pt x="50" y="73"/>
                </a:cubicBezTo>
                <a:lnTo>
                  <a:pt x="50" y="89"/>
                </a:lnTo>
                <a:close/>
                <a:moveTo>
                  <a:pt x="74" y="142"/>
                </a:moveTo>
                <a:cubicBezTo>
                  <a:pt x="59" y="142"/>
                  <a:pt x="59" y="142"/>
                  <a:pt x="59" y="142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74" y="126"/>
                  <a:pt x="74" y="126"/>
                  <a:pt x="74" y="126"/>
                </a:cubicBezTo>
                <a:lnTo>
                  <a:pt x="74" y="142"/>
                </a:lnTo>
                <a:close/>
                <a:moveTo>
                  <a:pt x="74" y="115"/>
                </a:moveTo>
                <a:cubicBezTo>
                  <a:pt x="59" y="115"/>
                  <a:pt x="59" y="115"/>
                  <a:pt x="59" y="115"/>
                </a:cubicBezTo>
                <a:cubicBezTo>
                  <a:pt x="59" y="99"/>
                  <a:pt x="59" y="99"/>
                  <a:pt x="59" y="99"/>
                </a:cubicBezTo>
                <a:cubicBezTo>
                  <a:pt x="74" y="99"/>
                  <a:pt x="74" y="99"/>
                  <a:pt x="74" y="99"/>
                </a:cubicBezTo>
                <a:lnTo>
                  <a:pt x="74" y="115"/>
                </a:lnTo>
                <a:close/>
                <a:moveTo>
                  <a:pt x="74" y="89"/>
                </a:moveTo>
                <a:cubicBezTo>
                  <a:pt x="59" y="89"/>
                  <a:pt x="59" y="89"/>
                  <a:pt x="59" y="89"/>
                </a:cubicBezTo>
                <a:cubicBezTo>
                  <a:pt x="59" y="73"/>
                  <a:pt x="59" y="73"/>
                  <a:pt x="59" y="73"/>
                </a:cubicBezTo>
                <a:cubicBezTo>
                  <a:pt x="74" y="73"/>
                  <a:pt x="74" y="73"/>
                  <a:pt x="74" y="73"/>
                </a:cubicBezTo>
                <a:lnTo>
                  <a:pt x="74" y="89"/>
                </a:lnTo>
                <a:close/>
                <a:moveTo>
                  <a:pt x="175" y="184"/>
                </a:moveTo>
                <a:cubicBezTo>
                  <a:pt x="130" y="184"/>
                  <a:pt x="130" y="184"/>
                  <a:pt x="130" y="184"/>
                </a:cubicBezTo>
                <a:cubicBezTo>
                  <a:pt x="130" y="128"/>
                  <a:pt x="130" y="128"/>
                  <a:pt x="130" y="128"/>
                </a:cubicBezTo>
                <a:cubicBezTo>
                  <a:pt x="175" y="128"/>
                  <a:pt x="175" y="128"/>
                  <a:pt x="175" y="128"/>
                </a:cubicBezTo>
                <a:lnTo>
                  <a:pt x="175" y="184"/>
                </a:lnTo>
                <a:close/>
                <a:moveTo>
                  <a:pt x="152" y="80"/>
                </a:moveTo>
                <a:cubicBezTo>
                  <a:pt x="131" y="80"/>
                  <a:pt x="114" y="63"/>
                  <a:pt x="114" y="43"/>
                </a:cubicBezTo>
                <a:cubicBezTo>
                  <a:pt x="114" y="22"/>
                  <a:pt x="131" y="5"/>
                  <a:pt x="152" y="5"/>
                </a:cubicBezTo>
                <a:cubicBezTo>
                  <a:pt x="172" y="5"/>
                  <a:pt x="189" y="22"/>
                  <a:pt x="189" y="43"/>
                </a:cubicBezTo>
                <a:cubicBezTo>
                  <a:pt x="189" y="63"/>
                  <a:pt x="172" y="80"/>
                  <a:pt x="152" y="80"/>
                </a:cubicBezTo>
                <a:close/>
                <a:moveTo>
                  <a:pt x="249" y="142"/>
                </a:moveTo>
                <a:cubicBezTo>
                  <a:pt x="233" y="142"/>
                  <a:pt x="233" y="142"/>
                  <a:pt x="233" y="142"/>
                </a:cubicBezTo>
                <a:cubicBezTo>
                  <a:pt x="233" y="126"/>
                  <a:pt x="233" y="126"/>
                  <a:pt x="233" y="126"/>
                </a:cubicBezTo>
                <a:cubicBezTo>
                  <a:pt x="249" y="126"/>
                  <a:pt x="249" y="126"/>
                  <a:pt x="249" y="126"/>
                </a:cubicBezTo>
                <a:lnTo>
                  <a:pt x="249" y="142"/>
                </a:lnTo>
                <a:close/>
                <a:moveTo>
                  <a:pt x="249" y="115"/>
                </a:moveTo>
                <a:cubicBezTo>
                  <a:pt x="233" y="115"/>
                  <a:pt x="233" y="115"/>
                  <a:pt x="233" y="115"/>
                </a:cubicBezTo>
                <a:cubicBezTo>
                  <a:pt x="233" y="99"/>
                  <a:pt x="233" y="99"/>
                  <a:pt x="233" y="99"/>
                </a:cubicBezTo>
                <a:cubicBezTo>
                  <a:pt x="249" y="99"/>
                  <a:pt x="249" y="99"/>
                  <a:pt x="249" y="99"/>
                </a:cubicBezTo>
                <a:lnTo>
                  <a:pt x="249" y="115"/>
                </a:lnTo>
                <a:close/>
                <a:moveTo>
                  <a:pt x="249" y="89"/>
                </a:moveTo>
                <a:cubicBezTo>
                  <a:pt x="233" y="89"/>
                  <a:pt x="233" y="89"/>
                  <a:pt x="233" y="89"/>
                </a:cubicBezTo>
                <a:cubicBezTo>
                  <a:pt x="233" y="73"/>
                  <a:pt x="233" y="73"/>
                  <a:pt x="233" y="73"/>
                </a:cubicBezTo>
                <a:cubicBezTo>
                  <a:pt x="249" y="73"/>
                  <a:pt x="249" y="73"/>
                  <a:pt x="249" y="73"/>
                </a:cubicBezTo>
                <a:lnTo>
                  <a:pt x="249" y="89"/>
                </a:lnTo>
                <a:close/>
                <a:moveTo>
                  <a:pt x="272" y="142"/>
                </a:moveTo>
                <a:cubicBezTo>
                  <a:pt x="257" y="142"/>
                  <a:pt x="257" y="142"/>
                  <a:pt x="257" y="142"/>
                </a:cubicBezTo>
                <a:cubicBezTo>
                  <a:pt x="257" y="126"/>
                  <a:pt x="257" y="126"/>
                  <a:pt x="257" y="126"/>
                </a:cubicBezTo>
                <a:cubicBezTo>
                  <a:pt x="272" y="126"/>
                  <a:pt x="272" y="126"/>
                  <a:pt x="272" y="126"/>
                </a:cubicBezTo>
                <a:lnTo>
                  <a:pt x="272" y="142"/>
                </a:lnTo>
                <a:close/>
                <a:moveTo>
                  <a:pt x="272" y="115"/>
                </a:moveTo>
                <a:cubicBezTo>
                  <a:pt x="257" y="115"/>
                  <a:pt x="257" y="115"/>
                  <a:pt x="257" y="115"/>
                </a:cubicBezTo>
                <a:cubicBezTo>
                  <a:pt x="257" y="99"/>
                  <a:pt x="257" y="99"/>
                  <a:pt x="257" y="99"/>
                </a:cubicBezTo>
                <a:cubicBezTo>
                  <a:pt x="272" y="99"/>
                  <a:pt x="272" y="99"/>
                  <a:pt x="272" y="99"/>
                </a:cubicBezTo>
                <a:lnTo>
                  <a:pt x="272" y="115"/>
                </a:lnTo>
                <a:close/>
                <a:moveTo>
                  <a:pt x="272" y="89"/>
                </a:moveTo>
                <a:cubicBezTo>
                  <a:pt x="257" y="89"/>
                  <a:pt x="257" y="89"/>
                  <a:pt x="257" y="89"/>
                </a:cubicBezTo>
                <a:cubicBezTo>
                  <a:pt x="257" y="73"/>
                  <a:pt x="257" y="73"/>
                  <a:pt x="257" y="73"/>
                </a:cubicBezTo>
                <a:cubicBezTo>
                  <a:pt x="272" y="73"/>
                  <a:pt x="272" y="73"/>
                  <a:pt x="272" y="73"/>
                </a:cubicBezTo>
                <a:lnTo>
                  <a:pt x="272" y="89"/>
                </a:lnTo>
                <a:close/>
                <a:moveTo>
                  <a:pt x="161" y="33"/>
                </a:moveTo>
                <a:cubicBezTo>
                  <a:pt x="175" y="33"/>
                  <a:pt x="175" y="33"/>
                  <a:pt x="175" y="33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61" y="52"/>
                  <a:pt x="161" y="52"/>
                  <a:pt x="161" y="52"/>
                </a:cubicBezTo>
                <a:cubicBezTo>
                  <a:pt x="161" y="66"/>
                  <a:pt x="161" y="66"/>
                  <a:pt x="161" y="66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2" y="52"/>
                  <a:pt x="142" y="52"/>
                  <a:pt x="142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33"/>
                  <a:pt x="128" y="33"/>
                  <a:pt x="128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19"/>
                  <a:pt x="142" y="19"/>
                  <a:pt x="142" y="19"/>
                </a:cubicBezTo>
                <a:cubicBezTo>
                  <a:pt x="161" y="19"/>
                  <a:pt x="161" y="19"/>
                  <a:pt x="161" y="19"/>
                </a:cubicBezTo>
                <a:lnTo>
                  <a:pt x="161" y="33"/>
                </a:lnTo>
                <a:close/>
                <a:moveTo>
                  <a:pt x="161" y="33"/>
                </a:moveTo>
                <a:cubicBezTo>
                  <a:pt x="161" y="33"/>
                  <a:pt x="161" y="33"/>
                  <a:pt x="161" y="33"/>
                </a:cubicBezTo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9"/>
          <p:cNvSpPr>
            <a:spLocks noEditPoints="1"/>
          </p:cNvSpPr>
          <p:nvPr/>
        </p:nvSpPr>
        <p:spPr bwMode="auto">
          <a:xfrm flipH="1">
            <a:off x="2820763" y="1336842"/>
            <a:ext cx="1335735" cy="1697790"/>
          </a:xfrm>
          <a:custGeom>
            <a:avLst/>
            <a:gdLst/>
            <a:ahLst/>
            <a:cxnLst>
              <a:cxn ang="0">
                <a:pos x="132" y="74"/>
              </a:cxn>
              <a:cxn ang="0">
                <a:pos x="88" y="47"/>
              </a:cxn>
              <a:cxn ang="0">
                <a:pos x="82" y="25"/>
              </a:cxn>
              <a:cxn ang="0">
                <a:pos x="81" y="13"/>
              </a:cxn>
              <a:cxn ang="0">
                <a:pos x="92" y="8"/>
              </a:cxn>
              <a:cxn ang="0">
                <a:pos x="87" y="0"/>
              </a:cxn>
              <a:cxn ang="0">
                <a:pos x="45" y="5"/>
              </a:cxn>
              <a:cxn ang="0">
                <a:pos x="50" y="13"/>
              </a:cxn>
              <a:cxn ang="0">
                <a:pos x="56" y="14"/>
              </a:cxn>
              <a:cxn ang="0">
                <a:pos x="50" y="32"/>
              </a:cxn>
              <a:cxn ang="0">
                <a:pos x="57" y="145"/>
              </a:cxn>
              <a:cxn ang="0">
                <a:pos x="57" y="193"/>
              </a:cxn>
              <a:cxn ang="0">
                <a:pos x="81" y="193"/>
              </a:cxn>
              <a:cxn ang="0">
                <a:pos x="81" y="145"/>
              </a:cxn>
              <a:cxn ang="0">
                <a:pos x="88" y="111"/>
              </a:cxn>
              <a:cxn ang="0">
                <a:pos x="127" y="97"/>
              </a:cxn>
              <a:cxn ang="0">
                <a:pos x="147" y="209"/>
              </a:cxn>
              <a:cxn ang="0">
                <a:pos x="123" y="218"/>
              </a:cxn>
              <a:cxn ang="0">
                <a:pos x="28" y="228"/>
              </a:cxn>
              <a:cxn ang="0">
                <a:pos x="123" y="224"/>
              </a:cxn>
              <a:cxn ang="0">
                <a:pos x="90" y="240"/>
              </a:cxn>
              <a:cxn ang="0">
                <a:pos x="69" y="240"/>
              </a:cxn>
              <a:cxn ang="0">
                <a:pos x="0" y="265"/>
              </a:cxn>
              <a:cxn ang="0">
                <a:pos x="150" y="294"/>
              </a:cxn>
              <a:cxn ang="0">
                <a:pos x="112" y="265"/>
              </a:cxn>
              <a:cxn ang="0">
                <a:pos x="183" y="163"/>
              </a:cxn>
              <a:cxn ang="0">
                <a:pos x="72" y="79"/>
              </a:cxn>
              <a:cxn ang="0">
                <a:pos x="124" y="70"/>
              </a:cxn>
              <a:cxn ang="0">
                <a:pos x="99" y="60"/>
              </a:cxn>
              <a:cxn ang="0">
                <a:pos x="99" y="99"/>
              </a:cxn>
              <a:cxn ang="0">
                <a:pos x="121" y="93"/>
              </a:cxn>
              <a:cxn ang="0">
                <a:pos x="99" y="106"/>
              </a:cxn>
            </a:cxnLst>
            <a:rect l="0" t="0" r="r" b="b"/>
            <a:pathLst>
              <a:path w="183" h="294">
                <a:moveTo>
                  <a:pt x="183" y="163"/>
                </a:moveTo>
                <a:cubicBezTo>
                  <a:pt x="183" y="124"/>
                  <a:pt x="162" y="91"/>
                  <a:pt x="132" y="74"/>
                </a:cubicBezTo>
                <a:cubicBezTo>
                  <a:pt x="130" y="58"/>
                  <a:pt x="116" y="46"/>
                  <a:pt x="99" y="46"/>
                </a:cubicBezTo>
                <a:cubicBezTo>
                  <a:pt x="95" y="46"/>
                  <a:pt x="91" y="46"/>
                  <a:pt x="88" y="47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29"/>
                  <a:pt x="85" y="26"/>
                  <a:pt x="82" y="25"/>
                </a:cubicBezTo>
                <a:cubicBezTo>
                  <a:pt x="82" y="14"/>
                  <a:pt x="82" y="14"/>
                  <a:pt x="82" y="14"/>
                </a:cubicBezTo>
                <a:cubicBezTo>
                  <a:pt x="82" y="13"/>
                  <a:pt x="82" y="13"/>
                  <a:pt x="81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90" y="13"/>
                  <a:pt x="92" y="11"/>
                  <a:pt x="92" y="8"/>
                </a:cubicBezTo>
                <a:cubicBezTo>
                  <a:pt x="92" y="5"/>
                  <a:pt x="92" y="5"/>
                  <a:pt x="92" y="5"/>
                </a:cubicBezTo>
                <a:cubicBezTo>
                  <a:pt x="92" y="2"/>
                  <a:pt x="90" y="0"/>
                  <a:pt x="8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8" y="0"/>
                  <a:pt x="45" y="2"/>
                  <a:pt x="45" y="5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11"/>
                  <a:pt x="48" y="13"/>
                  <a:pt x="50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4"/>
                </a:cubicBezTo>
                <a:cubicBezTo>
                  <a:pt x="56" y="25"/>
                  <a:pt x="56" y="25"/>
                  <a:pt x="56" y="25"/>
                </a:cubicBezTo>
                <a:cubicBezTo>
                  <a:pt x="52" y="26"/>
                  <a:pt x="50" y="29"/>
                  <a:pt x="50" y="32"/>
                </a:cubicBezTo>
                <a:cubicBezTo>
                  <a:pt x="50" y="138"/>
                  <a:pt x="50" y="138"/>
                  <a:pt x="50" y="138"/>
                </a:cubicBezTo>
                <a:cubicBezTo>
                  <a:pt x="50" y="142"/>
                  <a:pt x="53" y="145"/>
                  <a:pt x="57" y="145"/>
                </a:cubicBezTo>
                <a:cubicBezTo>
                  <a:pt x="57" y="193"/>
                  <a:pt x="57" y="193"/>
                  <a:pt x="57" y="193"/>
                </a:cubicBezTo>
                <a:cubicBezTo>
                  <a:pt x="57" y="193"/>
                  <a:pt x="57" y="193"/>
                  <a:pt x="57" y="193"/>
                </a:cubicBezTo>
                <a:cubicBezTo>
                  <a:pt x="58" y="195"/>
                  <a:pt x="63" y="197"/>
                  <a:pt x="69" y="197"/>
                </a:cubicBezTo>
                <a:cubicBezTo>
                  <a:pt x="75" y="197"/>
                  <a:pt x="80" y="195"/>
                  <a:pt x="81" y="193"/>
                </a:cubicBezTo>
                <a:cubicBezTo>
                  <a:pt x="81" y="193"/>
                  <a:pt x="81" y="193"/>
                  <a:pt x="81" y="193"/>
                </a:cubicBezTo>
                <a:cubicBezTo>
                  <a:pt x="81" y="145"/>
                  <a:pt x="81" y="145"/>
                  <a:pt x="81" y="145"/>
                </a:cubicBezTo>
                <a:cubicBezTo>
                  <a:pt x="85" y="145"/>
                  <a:pt x="88" y="142"/>
                  <a:pt x="88" y="138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91" y="112"/>
                  <a:pt x="95" y="113"/>
                  <a:pt x="99" y="113"/>
                </a:cubicBezTo>
                <a:cubicBezTo>
                  <a:pt x="111" y="113"/>
                  <a:pt x="121" y="106"/>
                  <a:pt x="127" y="97"/>
                </a:cubicBezTo>
                <a:cubicBezTo>
                  <a:pt x="148" y="110"/>
                  <a:pt x="161" y="135"/>
                  <a:pt x="161" y="163"/>
                </a:cubicBezTo>
                <a:cubicBezTo>
                  <a:pt x="161" y="180"/>
                  <a:pt x="156" y="196"/>
                  <a:pt x="147" y="209"/>
                </a:cubicBezTo>
                <a:cubicBezTo>
                  <a:pt x="123" y="219"/>
                  <a:pt x="123" y="219"/>
                  <a:pt x="123" y="219"/>
                </a:cubicBezTo>
                <a:cubicBezTo>
                  <a:pt x="123" y="218"/>
                  <a:pt x="123" y="218"/>
                  <a:pt x="123" y="218"/>
                </a:cubicBezTo>
                <a:cubicBezTo>
                  <a:pt x="28" y="218"/>
                  <a:pt x="28" y="218"/>
                  <a:pt x="28" y="218"/>
                </a:cubicBezTo>
                <a:cubicBezTo>
                  <a:pt x="28" y="228"/>
                  <a:pt x="28" y="228"/>
                  <a:pt x="28" y="228"/>
                </a:cubicBezTo>
                <a:cubicBezTo>
                  <a:pt x="123" y="228"/>
                  <a:pt x="123" y="228"/>
                  <a:pt x="123" y="228"/>
                </a:cubicBezTo>
                <a:cubicBezTo>
                  <a:pt x="123" y="224"/>
                  <a:pt x="123" y="224"/>
                  <a:pt x="123" y="224"/>
                </a:cubicBezTo>
                <a:cubicBezTo>
                  <a:pt x="141" y="216"/>
                  <a:pt x="141" y="216"/>
                  <a:pt x="141" y="216"/>
                </a:cubicBezTo>
                <a:cubicBezTo>
                  <a:pt x="128" y="231"/>
                  <a:pt x="110" y="240"/>
                  <a:pt x="90" y="240"/>
                </a:cubicBezTo>
                <a:cubicBezTo>
                  <a:pt x="90" y="240"/>
                  <a:pt x="90" y="240"/>
                  <a:pt x="90" y="240"/>
                </a:cubicBezTo>
                <a:cubicBezTo>
                  <a:pt x="69" y="240"/>
                  <a:pt x="69" y="240"/>
                  <a:pt x="69" y="240"/>
                </a:cubicBezTo>
                <a:cubicBezTo>
                  <a:pt x="69" y="265"/>
                  <a:pt x="69" y="265"/>
                  <a:pt x="69" y="265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94"/>
                  <a:pt x="0" y="294"/>
                  <a:pt x="0" y="294"/>
                </a:cubicBezTo>
                <a:cubicBezTo>
                  <a:pt x="150" y="294"/>
                  <a:pt x="150" y="294"/>
                  <a:pt x="150" y="294"/>
                </a:cubicBezTo>
                <a:cubicBezTo>
                  <a:pt x="150" y="265"/>
                  <a:pt x="150" y="265"/>
                  <a:pt x="150" y="265"/>
                </a:cubicBezTo>
                <a:cubicBezTo>
                  <a:pt x="112" y="265"/>
                  <a:pt x="112" y="265"/>
                  <a:pt x="112" y="265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3" y="248"/>
                  <a:pt x="183" y="209"/>
                  <a:pt x="183" y="163"/>
                </a:cubicBezTo>
                <a:close/>
                <a:moveTo>
                  <a:pt x="99" y="106"/>
                </a:moveTo>
                <a:cubicBezTo>
                  <a:pt x="84" y="106"/>
                  <a:pt x="72" y="94"/>
                  <a:pt x="72" y="79"/>
                </a:cubicBezTo>
                <a:cubicBezTo>
                  <a:pt x="72" y="65"/>
                  <a:pt x="84" y="53"/>
                  <a:pt x="99" y="53"/>
                </a:cubicBezTo>
                <a:cubicBezTo>
                  <a:pt x="110" y="53"/>
                  <a:pt x="120" y="60"/>
                  <a:pt x="124" y="70"/>
                </a:cubicBezTo>
                <a:cubicBezTo>
                  <a:pt x="121" y="69"/>
                  <a:pt x="117" y="68"/>
                  <a:pt x="114" y="67"/>
                </a:cubicBezTo>
                <a:cubicBezTo>
                  <a:pt x="110" y="63"/>
                  <a:pt x="105" y="60"/>
                  <a:pt x="99" y="60"/>
                </a:cubicBezTo>
                <a:cubicBezTo>
                  <a:pt x="88" y="60"/>
                  <a:pt x="79" y="68"/>
                  <a:pt x="79" y="79"/>
                </a:cubicBezTo>
                <a:cubicBezTo>
                  <a:pt x="79" y="90"/>
                  <a:pt x="88" y="99"/>
                  <a:pt x="99" y="99"/>
                </a:cubicBezTo>
                <a:cubicBezTo>
                  <a:pt x="105" y="99"/>
                  <a:pt x="111" y="95"/>
                  <a:pt x="115" y="90"/>
                </a:cubicBezTo>
                <a:cubicBezTo>
                  <a:pt x="117" y="91"/>
                  <a:pt x="119" y="92"/>
                  <a:pt x="121" y="93"/>
                </a:cubicBezTo>
                <a:cubicBezTo>
                  <a:pt x="116" y="101"/>
                  <a:pt x="108" y="106"/>
                  <a:pt x="99" y="106"/>
                </a:cubicBezTo>
                <a:close/>
                <a:moveTo>
                  <a:pt x="99" y="106"/>
                </a:moveTo>
                <a:cubicBezTo>
                  <a:pt x="99" y="106"/>
                  <a:pt x="99" y="106"/>
                  <a:pt x="99" y="106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" name="Group 144"/>
          <p:cNvGrpSpPr/>
          <p:nvPr/>
        </p:nvGrpSpPr>
        <p:grpSpPr>
          <a:xfrm>
            <a:off x="4823091" y="1336842"/>
            <a:ext cx="774531" cy="1697789"/>
            <a:chOff x="7380288" y="2552700"/>
            <a:chExt cx="457200" cy="1098550"/>
          </a:xfrm>
          <a:solidFill>
            <a:schemeClr val="accent2"/>
          </a:solidFill>
        </p:grpSpPr>
        <p:sp>
          <p:nvSpPr>
            <p:cNvPr id="19" name="Freeform 75"/>
            <p:cNvSpPr>
              <a:spLocks noEditPoints="1"/>
            </p:cNvSpPr>
            <p:nvPr/>
          </p:nvSpPr>
          <p:spPr bwMode="auto">
            <a:xfrm>
              <a:off x="7380288" y="2790825"/>
              <a:ext cx="457200" cy="860425"/>
            </a:xfrm>
            <a:custGeom>
              <a:avLst/>
              <a:gdLst/>
              <a:ahLst/>
              <a:cxnLst>
                <a:cxn ang="0">
                  <a:pos x="143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14" y="29"/>
                </a:cxn>
                <a:cxn ang="0">
                  <a:pos x="25" y="29"/>
                </a:cxn>
                <a:cxn ang="0">
                  <a:pos x="25" y="243"/>
                </a:cxn>
                <a:cxn ang="0">
                  <a:pos x="79" y="297"/>
                </a:cxn>
                <a:cxn ang="0">
                  <a:pos x="133" y="243"/>
                </a:cxn>
                <a:cxn ang="0">
                  <a:pos x="133" y="29"/>
                </a:cxn>
                <a:cxn ang="0">
                  <a:pos x="143" y="29"/>
                </a:cxn>
                <a:cxn ang="0">
                  <a:pos x="158" y="14"/>
                </a:cxn>
                <a:cxn ang="0">
                  <a:pos x="143" y="0"/>
                </a:cxn>
                <a:cxn ang="0">
                  <a:pos x="102" y="29"/>
                </a:cxn>
                <a:cxn ang="0">
                  <a:pos x="102" y="165"/>
                </a:cxn>
                <a:cxn ang="0">
                  <a:pos x="56" y="165"/>
                </a:cxn>
                <a:cxn ang="0">
                  <a:pos x="56" y="29"/>
                </a:cxn>
                <a:cxn ang="0">
                  <a:pos x="102" y="29"/>
                </a:cxn>
                <a:cxn ang="0">
                  <a:pos x="102" y="29"/>
                </a:cxn>
                <a:cxn ang="0">
                  <a:pos x="102" y="29"/>
                </a:cxn>
              </a:cxnLst>
              <a:rect l="0" t="0" r="r" b="b"/>
              <a:pathLst>
                <a:path w="158" h="297">
                  <a:moveTo>
                    <a:pt x="14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73"/>
                    <a:pt x="49" y="297"/>
                    <a:pt x="79" y="297"/>
                  </a:cubicBezTo>
                  <a:cubicBezTo>
                    <a:pt x="108" y="297"/>
                    <a:pt x="133" y="273"/>
                    <a:pt x="133" y="243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52" y="29"/>
                    <a:pt x="158" y="23"/>
                    <a:pt x="158" y="14"/>
                  </a:cubicBezTo>
                  <a:cubicBezTo>
                    <a:pt x="158" y="6"/>
                    <a:pt x="152" y="0"/>
                    <a:pt x="143" y="0"/>
                  </a:cubicBezTo>
                  <a:close/>
                  <a:moveTo>
                    <a:pt x="102" y="29"/>
                  </a:moveTo>
                  <a:cubicBezTo>
                    <a:pt x="102" y="165"/>
                    <a:pt x="102" y="165"/>
                    <a:pt x="102" y="165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6" y="29"/>
                    <a:pt x="56" y="29"/>
                    <a:pt x="56" y="29"/>
                  </a:cubicBezTo>
                  <a:lnTo>
                    <a:pt x="102" y="29"/>
                  </a:lnTo>
                  <a:close/>
                  <a:moveTo>
                    <a:pt x="102" y="29"/>
                  </a:moveTo>
                  <a:cubicBezTo>
                    <a:pt x="102" y="29"/>
                    <a:pt x="102" y="29"/>
                    <a:pt x="102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6"/>
            <p:cNvSpPr>
              <a:spLocks noEditPoints="1"/>
            </p:cNvSpPr>
            <p:nvPr/>
          </p:nvSpPr>
          <p:spPr bwMode="auto">
            <a:xfrm>
              <a:off x="7507288" y="2552700"/>
              <a:ext cx="101600" cy="98425"/>
            </a:xfrm>
            <a:custGeom>
              <a:avLst/>
              <a:gdLst/>
              <a:ahLst/>
              <a:cxnLst>
                <a:cxn ang="0">
                  <a:pos x="35" y="17"/>
                </a:cxn>
                <a:cxn ang="0">
                  <a:pos x="18" y="34"/>
                </a:cxn>
                <a:cxn ang="0">
                  <a:pos x="0" y="17"/>
                </a:cxn>
                <a:cxn ang="0">
                  <a:pos x="18" y="0"/>
                </a:cxn>
                <a:cxn ang="0">
                  <a:pos x="35" y="17"/>
                </a:cxn>
                <a:cxn ang="0">
                  <a:pos x="35" y="17"/>
                </a:cxn>
                <a:cxn ang="0">
                  <a:pos x="35" y="17"/>
                </a:cxn>
              </a:cxnLst>
              <a:rect l="0" t="0" r="r" b="b"/>
              <a:pathLst>
                <a:path w="35" h="34">
                  <a:moveTo>
                    <a:pt x="35" y="17"/>
                  </a:moveTo>
                  <a:cubicBezTo>
                    <a:pt x="35" y="26"/>
                    <a:pt x="27" y="34"/>
                    <a:pt x="18" y="34"/>
                  </a:cubicBez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7"/>
            <p:cNvSpPr>
              <a:spLocks noEditPoints="1"/>
            </p:cNvSpPr>
            <p:nvPr/>
          </p:nvSpPr>
          <p:spPr bwMode="auto">
            <a:xfrm>
              <a:off x="7658100" y="2671763"/>
              <a:ext cx="57150" cy="57150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20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5"/>
                    <a:pt x="15" y="20"/>
                    <a:pt x="10" y="20"/>
                  </a:cubicBezTo>
                  <a:cubicBezTo>
                    <a:pt x="5" y="20"/>
                    <a:pt x="0" y="15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8"/>
            <p:cNvSpPr>
              <a:spLocks noEditPoints="1"/>
            </p:cNvSpPr>
            <p:nvPr/>
          </p:nvSpPr>
          <p:spPr bwMode="auto">
            <a:xfrm>
              <a:off x="7588250" y="3111500"/>
              <a:ext cx="57150" cy="58738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20"/>
                </a:cxn>
                <a:cxn ang="0">
                  <a:pos x="0" y="10"/>
                </a:cxn>
                <a:cxn ang="0">
                  <a:pos x="10" y="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0" h="20">
                  <a:moveTo>
                    <a:pt x="20" y="10"/>
                  </a:moveTo>
                  <a:cubicBezTo>
                    <a:pt x="20" y="15"/>
                    <a:pt x="15" y="20"/>
                    <a:pt x="10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9"/>
            <p:cNvSpPr>
              <a:spLocks noEditPoints="1"/>
            </p:cNvSpPr>
            <p:nvPr/>
          </p:nvSpPr>
          <p:spPr bwMode="auto">
            <a:xfrm>
              <a:off x="7581900" y="2689225"/>
              <a:ext cx="34925" cy="3492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0"/>
            <p:cNvSpPr>
              <a:spLocks noEditPoints="1"/>
            </p:cNvSpPr>
            <p:nvPr/>
          </p:nvSpPr>
          <p:spPr bwMode="auto">
            <a:xfrm>
              <a:off x="7564438" y="3201988"/>
              <a:ext cx="34925" cy="3492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6" y="1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10"/>
                    <a:pt x="9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lose/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525" y="1193205"/>
            <a:ext cx="2096169" cy="1841427"/>
          </a:xfrm>
          <a:prstGeom prst="rect">
            <a:avLst/>
          </a:prstGeom>
        </p:spPr>
      </p:pic>
      <p:sp>
        <p:nvSpPr>
          <p:cNvPr id="27" name="Oval 68"/>
          <p:cNvSpPr/>
          <p:nvPr/>
        </p:nvSpPr>
        <p:spPr>
          <a:xfrm rot="21366453">
            <a:off x="3226475" y="4081590"/>
            <a:ext cx="1684859" cy="168485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5"/>
          <p:cNvSpPr>
            <a:spLocks noEditPoints="1"/>
          </p:cNvSpPr>
          <p:nvPr/>
        </p:nvSpPr>
        <p:spPr bwMode="auto">
          <a:xfrm rot="21366453">
            <a:off x="4298383" y="5098281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9"/>
          <p:cNvSpPr>
            <a:spLocks noEditPoints="1"/>
          </p:cNvSpPr>
          <p:nvPr/>
        </p:nvSpPr>
        <p:spPr bwMode="auto">
          <a:xfrm rot="20602326">
            <a:off x="3812385" y="4241277"/>
            <a:ext cx="637510" cy="349222"/>
          </a:xfrm>
          <a:custGeom>
            <a:avLst/>
            <a:gdLst/>
            <a:ahLst/>
            <a:cxnLst>
              <a:cxn ang="0">
                <a:pos x="83" y="15"/>
              </a:cxn>
              <a:cxn ang="0">
                <a:pos x="65" y="13"/>
              </a:cxn>
              <a:cxn ang="0">
                <a:pos x="71" y="10"/>
              </a:cxn>
              <a:cxn ang="0">
                <a:pos x="63" y="13"/>
              </a:cxn>
              <a:cxn ang="0">
                <a:pos x="56" y="6"/>
              </a:cxn>
              <a:cxn ang="0">
                <a:pos x="52" y="5"/>
              </a:cxn>
              <a:cxn ang="0">
                <a:pos x="53" y="10"/>
              </a:cxn>
              <a:cxn ang="0">
                <a:pos x="40" y="7"/>
              </a:cxn>
              <a:cxn ang="0">
                <a:pos x="36" y="4"/>
              </a:cxn>
              <a:cxn ang="0">
                <a:pos x="39" y="8"/>
              </a:cxn>
              <a:cxn ang="0">
                <a:pos x="31" y="17"/>
              </a:cxn>
              <a:cxn ang="0">
                <a:pos x="23" y="16"/>
              </a:cxn>
              <a:cxn ang="0">
                <a:pos x="7" y="34"/>
              </a:cxn>
              <a:cxn ang="0">
                <a:pos x="2" y="42"/>
              </a:cxn>
              <a:cxn ang="0">
                <a:pos x="8" y="37"/>
              </a:cxn>
              <a:cxn ang="0">
                <a:pos x="31" y="38"/>
              </a:cxn>
              <a:cxn ang="0">
                <a:pos x="32" y="45"/>
              </a:cxn>
              <a:cxn ang="0">
                <a:pos x="33" y="39"/>
              </a:cxn>
              <a:cxn ang="0">
                <a:pos x="39" y="46"/>
              </a:cxn>
              <a:cxn ang="0">
                <a:pos x="44" y="42"/>
              </a:cxn>
              <a:cxn ang="0">
                <a:pos x="53" y="37"/>
              </a:cxn>
              <a:cxn ang="0">
                <a:pos x="53" y="44"/>
              </a:cxn>
              <a:cxn ang="0">
                <a:pos x="56" y="39"/>
              </a:cxn>
              <a:cxn ang="0">
                <a:pos x="62" y="33"/>
              </a:cxn>
              <a:cxn ang="0">
                <a:pos x="71" y="34"/>
              </a:cxn>
              <a:cxn ang="0">
                <a:pos x="69" y="27"/>
              </a:cxn>
              <a:cxn ang="0">
                <a:pos x="74" y="31"/>
              </a:cxn>
              <a:cxn ang="0">
                <a:pos x="69" y="25"/>
              </a:cxn>
              <a:cxn ang="0">
                <a:pos x="83" y="17"/>
              </a:cxn>
              <a:cxn ang="0">
                <a:pos x="87" y="10"/>
              </a:cxn>
              <a:cxn ang="0">
                <a:pos x="39" y="18"/>
              </a:cxn>
              <a:cxn ang="0">
                <a:pos x="43" y="32"/>
              </a:cxn>
              <a:cxn ang="0">
                <a:pos x="64" y="18"/>
              </a:cxn>
              <a:cxn ang="0">
                <a:pos x="63" y="27"/>
              </a:cxn>
            </a:cxnLst>
            <a:rect l="0" t="0" r="r" b="b"/>
            <a:pathLst>
              <a:path w="92" h="49">
                <a:moveTo>
                  <a:pt x="87" y="10"/>
                </a:moveTo>
                <a:cubicBezTo>
                  <a:pt x="84" y="10"/>
                  <a:pt x="85" y="13"/>
                  <a:pt x="83" y="15"/>
                </a:cubicBezTo>
                <a:cubicBezTo>
                  <a:pt x="78" y="16"/>
                  <a:pt x="73" y="17"/>
                  <a:pt x="69" y="18"/>
                </a:cubicBezTo>
                <a:cubicBezTo>
                  <a:pt x="68" y="16"/>
                  <a:pt x="66" y="15"/>
                  <a:pt x="65" y="13"/>
                </a:cubicBezTo>
                <a:cubicBezTo>
                  <a:pt x="66" y="13"/>
                  <a:pt x="66" y="11"/>
                  <a:pt x="67" y="11"/>
                </a:cubicBezTo>
                <a:cubicBezTo>
                  <a:pt x="68" y="10"/>
                  <a:pt x="71" y="11"/>
                  <a:pt x="71" y="10"/>
                </a:cubicBezTo>
                <a:cubicBezTo>
                  <a:pt x="70" y="8"/>
                  <a:pt x="70" y="6"/>
                  <a:pt x="66" y="6"/>
                </a:cubicBezTo>
                <a:cubicBezTo>
                  <a:pt x="64" y="8"/>
                  <a:pt x="67" y="11"/>
                  <a:pt x="63" y="13"/>
                </a:cubicBezTo>
                <a:cubicBezTo>
                  <a:pt x="61" y="11"/>
                  <a:pt x="57" y="11"/>
                  <a:pt x="55" y="10"/>
                </a:cubicBezTo>
                <a:cubicBezTo>
                  <a:pt x="56" y="9"/>
                  <a:pt x="56" y="7"/>
                  <a:pt x="56" y="6"/>
                </a:cubicBezTo>
                <a:cubicBezTo>
                  <a:pt x="57" y="6"/>
                  <a:pt x="59" y="7"/>
                  <a:pt x="59" y="6"/>
                </a:cubicBezTo>
                <a:cubicBezTo>
                  <a:pt x="59" y="3"/>
                  <a:pt x="53" y="0"/>
                  <a:pt x="52" y="5"/>
                </a:cubicBezTo>
                <a:cubicBezTo>
                  <a:pt x="52" y="7"/>
                  <a:pt x="54" y="5"/>
                  <a:pt x="54" y="7"/>
                </a:cubicBezTo>
                <a:cubicBezTo>
                  <a:pt x="54" y="8"/>
                  <a:pt x="54" y="9"/>
                  <a:pt x="53" y="10"/>
                </a:cubicBezTo>
                <a:cubicBezTo>
                  <a:pt x="49" y="10"/>
                  <a:pt x="45" y="9"/>
                  <a:pt x="42" y="11"/>
                </a:cubicBezTo>
                <a:cubicBezTo>
                  <a:pt x="41" y="9"/>
                  <a:pt x="40" y="9"/>
                  <a:pt x="40" y="7"/>
                </a:cubicBezTo>
                <a:cubicBezTo>
                  <a:pt x="42" y="7"/>
                  <a:pt x="43" y="7"/>
                  <a:pt x="43" y="5"/>
                </a:cubicBezTo>
                <a:cubicBezTo>
                  <a:pt x="42" y="3"/>
                  <a:pt x="38" y="3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7" y="8"/>
                  <a:pt x="39" y="7"/>
                  <a:pt x="39" y="8"/>
                </a:cubicBezTo>
                <a:cubicBezTo>
                  <a:pt x="40" y="9"/>
                  <a:pt x="40" y="10"/>
                  <a:pt x="40" y="11"/>
                </a:cubicBezTo>
                <a:cubicBezTo>
                  <a:pt x="36" y="12"/>
                  <a:pt x="34" y="15"/>
                  <a:pt x="31" y="17"/>
                </a:cubicBezTo>
                <a:cubicBezTo>
                  <a:pt x="28" y="15"/>
                  <a:pt x="31" y="10"/>
                  <a:pt x="27" y="9"/>
                </a:cubicBezTo>
                <a:cubicBezTo>
                  <a:pt x="25" y="9"/>
                  <a:pt x="22" y="12"/>
                  <a:pt x="23" y="16"/>
                </a:cubicBezTo>
                <a:cubicBezTo>
                  <a:pt x="37" y="15"/>
                  <a:pt x="25" y="21"/>
                  <a:pt x="26" y="29"/>
                </a:cubicBezTo>
                <a:cubicBezTo>
                  <a:pt x="20" y="30"/>
                  <a:pt x="14" y="33"/>
                  <a:pt x="7" y="34"/>
                </a:cubicBezTo>
                <a:cubicBezTo>
                  <a:pt x="6" y="34"/>
                  <a:pt x="7" y="32"/>
                  <a:pt x="5" y="33"/>
                </a:cubicBezTo>
                <a:cubicBezTo>
                  <a:pt x="1" y="33"/>
                  <a:pt x="0" y="39"/>
                  <a:pt x="2" y="42"/>
                </a:cubicBezTo>
                <a:cubicBezTo>
                  <a:pt x="4" y="42"/>
                  <a:pt x="4" y="42"/>
                  <a:pt x="6" y="42"/>
                </a:cubicBezTo>
                <a:cubicBezTo>
                  <a:pt x="7" y="41"/>
                  <a:pt x="7" y="39"/>
                  <a:pt x="8" y="37"/>
                </a:cubicBezTo>
                <a:cubicBezTo>
                  <a:pt x="14" y="35"/>
                  <a:pt x="20" y="32"/>
                  <a:pt x="27" y="31"/>
                </a:cubicBezTo>
                <a:cubicBezTo>
                  <a:pt x="27" y="34"/>
                  <a:pt x="29" y="36"/>
                  <a:pt x="31" y="38"/>
                </a:cubicBezTo>
                <a:cubicBezTo>
                  <a:pt x="30" y="41"/>
                  <a:pt x="27" y="39"/>
                  <a:pt x="25" y="41"/>
                </a:cubicBezTo>
                <a:cubicBezTo>
                  <a:pt x="25" y="45"/>
                  <a:pt x="29" y="46"/>
                  <a:pt x="32" y="45"/>
                </a:cubicBezTo>
                <a:cubicBezTo>
                  <a:pt x="32" y="43"/>
                  <a:pt x="31" y="43"/>
                  <a:pt x="31" y="42"/>
                </a:cubicBezTo>
                <a:cubicBezTo>
                  <a:pt x="32" y="41"/>
                  <a:pt x="32" y="39"/>
                  <a:pt x="33" y="39"/>
                </a:cubicBezTo>
                <a:cubicBezTo>
                  <a:pt x="35" y="40"/>
                  <a:pt x="39" y="39"/>
                  <a:pt x="41" y="40"/>
                </a:cubicBezTo>
                <a:cubicBezTo>
                  <a:pt x="42" y="44"/>
                  <a:pt x="39" y="43"/>
                  <a:pt x="39" y="46"/>
                </a:cubicBezTo>
                <a:cubicBezTo>
                  <a:pt x="40" y="49"/>
                  <a:pt x="47" y="49"/>
                  <a:pt x="46" y="44"/>
                </a:cubicBezTo>
                <a:cubicBezTo>
                  <a:pt x="46" y="43"/>
                  <a:pt x="43" y="44"/>
                  <a:pt x="44" y="42"/>
                </a:cubicBezTo>
                <a:cubicBezTo>
                  <a:pt x="43" y="41"/>
                  <a:pt x="44" y="40"/>
                  <a:pt x="44" y="39"/>
                </a:cubicBezTo>
                <a:cubicBezTo>
                  <a:pt x="48" y="39"/>
                  <a:pt x="50" y="38"/>
                  <a:pt x="53" y="37"/>
                </a:cubicBezTo>
                <a:cubicBezTo>
                  <a:pt x="54" y="38"/>
                  <a:pt x="54" y="39"/>
                  <a:pt x="55" y="40"/>
                </a:cubicBezTo>
                <a:cubicBezTo>
                  <a:pt x="54" y="42"/>
                  <a:pt x="53" y="42"/>
                  <a:pt x="53" y="44"/>
                </a:cubicBezTo>
                <a:cubicBezTo>
                  <a:pt x="56" y="46"/>
                  <a:pt x="60" y="43"/>
                  <a:pt x="60" y="40"/>
                </a:cubicBezTo>
                <a:cubicBezTo>
                  <a:pt x="60" y="38"/>
                  <a:pt x="57" y="40"/>
                  <a:pt x="56" y="39"/>
                </a:cubicBezTo>
                <a:cubicBezTo>
                  <a:pt x="56" y="38"/>
                  <a:pt x="55" y="37"/>
                  <a:pt x="55" y="36"/>
                </a:cubicBezTo>
                <a:cubicBezTo>
                  <a:pt x="58" y="35"/>
                  <a:pt x="59" y="33"/>
                  <a:pt x="62" y="33"/>
                </a:cubicBezTo>
                <a:cubicBezTo>
                  <a:pt x="65" y="34"/>
                  <a:pt x="64" y="36"/>
                  <a:pt x="65" y="39"/>
                </a:cubicBezTo>
                <a:cubicBezTo>
                  <a:pt x="68" y="39"/>
                  <a:pt x="70" y="38"/>
                  <a:pt x="71" y="34"/>
                </a:cubicBezTo>
                <a:cubicBezTo>
                  <a:pt x="68" y="32"/>
                  <a:pt x="64" y="35"/>
                  <a:pt x="64" y="31"/>
                </a:cubicBezTo>
                <a:cubicBezTo>
                  <a:pt x="66" y="30"/>
                  <a:pt x="67" y="28"/>
                  <a:pt x="69" y="27"/>
                </a:cubicBezTo>
                <a:cubicBezTo>
                  <a:pt x="70" y="27"/>
                  <a:pt x="71" y="27"/>
                  <a:pt x="72" y="27"/>
                </a:cubicBezTo>
                <a:cubicBezTo>
                  <a:pt x="72" y="29"/>
                  <a:pt x="72" y="31"/>
                  <a:pt x="74" y="31"/>
                </a:cubicBezTo>
                <a:cubicBezTo>
                  <a:pt x="78" y="32"/>
                  <a:pt x="78" y="26"/>
                  <a:pt x="76" y="24"/>
                </a:cubicBezTo>
                <a:cubicBezTo>
                  <a:pt x="73" y="24"/>
                  <a:pt x="72" y="27"/>
                  <a:pt x="69" y="25"/>
                </a:cubicBezTo>
                <a:cubicBezTo>
                  <a:pt x="70" y="23"/>
                  <a:pt x="69" y="20"/>
                  <a:pt x="70" y="19"/>
                </a:cubicBezTo>
                <a:cubicBezTo>
                  <a:pt x="74" y="18"/>
                  <a:pt x="79" y="17"/>
                  <a:pt x="83" y="17"/>
                </a:cubicBezTo>
                <a:cubicBezTo>
                  <a:pt x="85" y="19"/>
                  <a:pt x="90" y="21"/>
                  <a:pt x="92" y="17"/>
                </a:cubicBezTo>
                <a:cubicBezTo>
                  <a:pt x="91" y="13"/>
                  <a:pt x="90" y="10"/>
                  <a:pt x="87" y="10"/>
                </a:cubicBezTo>
                <a:close/>
                <a:moveTo>
                  <a:pt x="43" y="32"/>
                </a:moveTo>
                <a:cubicBezTo>
                  <a:pt x="38" y="31"/>
                  <a:pt x="34" y="21"/>
                  <a:pt x="39" y="18"/>
                </a:cubicBezTo>
                <a:cubicBezTo>
                  <a:pt x="44" y="16"/>
                  <a:pt x="52" y="19"/>
                  <a:pt x="52" y="23"/>
                </a:cubicBezTo>
                <a:cubicBezTo>
                  <a:pt x="53" y="28"/>
                  <a:pt x="47" y="32"/>
                  <a:pt x="43" y="32"/>
                </a:cubicBezTo>
                <a:close/>
                <a:moveTo>
                  <a:pt x="63" y="27"/>
                </a:moveTo>
                <a:cubicBezTo>
                  <a:pt x="55" y="27"/>
                  <a:pt x="59" y="13"/>
                  <a:pt x="64" y="18"/>
                </a:cubicBezTo>
                <a:cubicBezTo>
                  <a:pt x="64" y="21"/>
                  <a:pt x="65" y="25"/>
                  <a:pt x="63" y="27"/>
                </a:cubicBezTo>
                <a:close/>
                <a:moveTo>
                  <a:pt x="63" y="27"/>
                </a:moveTo>
                <a:cubicBezTo>
                  <a:pt x="63" y="27"/>
                  <a:pt x="63" y="27"/>
                  <a:pt x="63" y="2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"/>
          <p:cNvSpPr>
            <a:spLocks noEditPoints="1"/>
          </p:cNvSpPr>
          <p:nvPr/>
        </p:nvSpPr>
        <p:spPr bwMode="auto">
          <a:xfrm rot="21366453">
            <a:off x="3473490" y="4325555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 rot="5166453">
            <a:off x="3293645" y="4957828"/>
            <a:ext cx="637510" cy="349222"/>
          </a:xfrm>
          <a:custGeom>
            <a:avLst/>
            <a:gdLst/>
            <a:ahLst/>
            <a:cxnLst>
              <a:cxn ang="0">
                <a:pos x="83" y="15"/>
              </a:cxn>
              <a:cxn ang="0">
                <a:pos x="65" y="13"/>
              </a:cxn>
              <a:cxn ang="0">
                <a:pos x="71" y="10"/>
              </a:cxn>
              <a:cxn ang="0">
                <a:pos x="63" y="13"/>
              </a:cxn>
              <a:cxn ang="0">
                <a:pos x="56" y="6"/>
              </a:cxn>
              <a:cxn ang="0">
                <a:pos x="52" y="5"/>
              </a:cxn>
              <a:cxn ang="0">
                <a:pos x="53" y="10"/>
              </a:cxn>
              <a:cxn ang="0">
                <a:pos x="40" y="7"/>
              </a:cxn>
              <a:cxn ang="0">
                <a:pos x="36" y="4"/>
              </a:cxn>
              <a:cxn ang="0">
                <a:pos x="39" y="8"/>
              </a:cxn>
              <a:cxn ang="0">
                <a:pos x="31" y="17"/>
              </a:cxn>
              <a:cxn ang="0">
                <a:pos x="23" y="16"/>
              </a:cxn>
              <a:cxn ang="0">
                <a:pos x="7" y="34"/>
              </a:cxn>
              <a:cxn ang="0">
                <a:pos x="2" y="42"/>
              </a:cxn>
              <a:cxn ang="0">
                <a:pos x="8" y="37"/>
              </a:cxn>
              <a:cxn ang="0">
                <a:pos x="31" y="38"/>
              </a:cxn>
              <a:cxn ang="0">
                <a:pos x="32" y="45"/>
              </a:cxn>
              <a:cxn ang="0">
                <a:pos x="33" y="39"/>
              </a:cxn>
              <a:cxn ang="0">
                <a:pos x="39" y="46"/>
              </a:cxn>
              <a:cxn ang="0">
                <a:pos x="44" y="42"/>
              </a:cxn>
              <a:cxn ang="0">
                <a:pos x="53" y="37"/>
              </a:cxn>
              <a:cxn ang="0">
                <a:pos x="53" y="44"/>
              </a:cxn>
              <a:cxn ang="0">
                <a:pos x="56" y="39"/>
              </a:cxn>
              <a:cxn ang="0">
                <a:pos x="62" y="33"/>
              </a:cxn>
              <a:cxn ang="0">
                <a:pos x="71" y="34"/>
              </a:cxn>
              <a:cxn ang="0">
                <a:pos x="69" y="27"/>
              </a:cxn>
              <a:cxn ang="0">
                <a:pos x="74" y="31"/>
              </a:cxn>
              <a:cxn ang="0">
                <a:pos x="69" y="25"/>
              </a:cxn>
              <a:cxn ang="0">
                <a:pos x="83" y="17"/>
              </a:cxn>
              <a:cxn ang="0">
                <a:pos x="87" y="10"/>
              </a:cxn>
              <a:cxn ang="0">
                <a:pos x="39" y="18"/>
              </a:cxn>
              <a:cxn ang="0">
                <a:pos x="43" y="32"/>
              </a:cxn>
              <a:cxn ang="0">
                <a:pos x="64" y="18"/>
              </a:cxn>
              <a:cxn ang="0">
                <a:pos x="63" y="27"/>
              </a:cxn>
            </a:cxnLst>
            <a:rect l="0" t="0" r="r" b="b"/>
            <a:pathLst>
              <a:path w="92" h="49">
                <a:moveTo>
                  <a:pt x="87" y="10"/>
                </a:moveTo>
                <a:cubicBezTo>
                  <a:pt x="84" y="10"/>
                  <a:pt x="85" y="13"/>
                  <a:pt x="83" y="15"/>
                </a:cubicBezTo>
                <a:cubicBezTo>
                  <a:pt x="78" y="16"/>
                  <a:pt x="73" y="17"/>
                  <a:pt x="69" y="18"/>
                </a:cubicBezTo>
                <a:cubicBezTo>
                  <a:pt x="68" y="16"/>
                  <a:pt x="66" y="15"/>
                  <a:pt x="65" y="13"/>
                </a:cubicBezTo>
                <a:cubicBezTo>
                  <a:pt x="66" y="13"/>
                  <a:pt x="66" y="11"/>
                  <a:pt x="67" y="11"/>
                </a:cubicBezTo>
                <a:cubicBezTo>
                  <a:pt x="68" y="10"/>
                  <a:pt x="71" y="11"/>
                  <a:pt x="71" y="10"/>
                </a:cubicBezTo>
                <a:cubicBezTo>
                  <a:pt x="70" y="8"/>
                  <a:pt x="70" y="6"/>
                  <a:pt x="66" y="6"/>
                </a:cubicBezTo>
                <a:cubicBezTo>
                  <a:pt x="64" y="8"/>
                  <a:pt x="67" y="11"/>
                  <a:pt x="63" y="13"/>
                </a:cubicBezTo>
                <a:cubicBezTo>
                  <a:pt x="61" y="11"/>
                  <a:pt x="57" y="11"/>
                  <a:pt x="55" y="10"/>
                </a:cubicBezTo>
                <a:cubicBezTo>
                  <a:pt x="56" y="9"/>
                  <a:pt x="56" y="7"/>
                  <a:pt x="56" y="6"/>
                </a:cubicBezTo>
                <a:cubicBezTo>
                  <a:pt x="57" y="6"/>
                  <a:pt x="59" y="7"/>
                  <a:pt x="59" y="6"/>
                </a:cubicBezTo>
                <a:cubicBezTo>
                  <a:pt x="59" y="3"/>
                  <a:pt x="53" y="0"/>
                  <a:pt x="52" y="5"/>
                </a:cubicBezTo>
                <a:cubicBezTo>
                  <a:pt x="52" y="7"/>
                  <a:pt x="54" y="5"/>
                  <a:pt x="54" y="7"/>
                </a:cubicBezTo>
                <a:cubicBezTo>
                  <a:pt x="54" y="8"/>
                  <a:pt x="54" y="9"/>
                  <a:pt x="53" y="10"/>
                </a:cubicBezTo>
                <a:cubicBezTo>
                  <a:pt x="49" y="10"/>
                  <a:pt x="45" y="9"/>
                  <a:pt x="42" y="11"/>
                </a:cubicBezTo>
                <a:cubicBezTo>
                  <a:pt x="41" y="9"/>
                  <a:pt x="40" y="9"/>
                  <a:pt x="40" y="7"/>
                </a:cubicBezTo>
                <a:cubicBezTo>
                  <a:pt x="42" y="7"/>
                  <a:pt x="43" y="7"/>
                  <a:pt x="43" y="5"/>
                </a:cubicBezTo>
                <a:cubicBezTo>
                  <a:pt x="42" y="3"/>
                  <a:pt x="38" y="3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7" y="8"/>
                  <a:pt x="39" y="7"/>
                  <a:pt x="39" y="8"/>
                </a:cubicBezTo>
                <a:cubicBezTo>
                  <a:pt x="40" y="9"/>
                  <a:pt x="40" y="10"/>
                  <a:pt x="40" y="11"/>
                </a:cubicBezTo>
                <a:cubicBezTo>
                  <a:pt x="36" y="12"/>
                  <a:pt x="34" y="15"/>
                  <a:pt x="31" y="17"/>
                </a:cubicBezTo>
                <a:cubicBezTo>
                  <a:pt x="28" y="15"/>
                  <a:pt x="31" y="10"/>
                  <a:pt x="27" y="9"/>
                </a:cubicBezTo>
                <a:cubicBezTo>
                  <a:pt x="25" y="9"/>
                  <a:pt x="22" y="12"/>
                  <a:pt x="23" y="16"/>
                </a:cubicBezTo>
                <a:cubicBezTo>
                  <a:pt x="37" y="15"/>
                  <a:pt x="25" y="21"/>
                  <a:pt x="26" y="29"/>
                </a:cubicBezTo>
                <a:cubicBezTo>
                  <a:pt x="20" y="30"/>
                  <a:pt x="14" y="33"/>
                  <a:pt x="7" y="34"/>
                </a:cubicBezTo>
                <a:cubicBezTo>
                  <a:pt x="6" y="34"/>
                  <a:pt x="7" y="32"/>
                  <a:pt x="5" y="33"/>
                </a:cubicBezTo>
                <a:cubicBezTo>
                  <a:pt x="1" y="33"/>
                  <a:pt x="0" y="39"/>
                  <a:pt x="2" y="42"/>
                </a:cubicBezTo>
                <a:cubicBezTo>
                  <a:pt x="4" y="42"/>
                  <a:pt x="4" y="42"/>
                  <a:pt x="6" y="42"/>
                </a:cubicBezTo>
                <a:cubicBezTo>
                  <a:pt x="7" y="41"/>
                  <a:pt x="7" y="39"/>
                  <a:pt x="8" y="37"/>
                </a:cubicBezTo>
                <a:cubicBezTo>
                  <a:pt x="14" y="35"/>
                  <a:pt x="20" y="32"/>
                  <a:pt x="27" y="31"/>
                </a:cubicBezTo>
                <a:cubicBezTo>
                  <a:pt x="27" y="34"/>
                  <a:pt x="29" y="36"/>
                  <a:pt x="31" y="38"/>
                </a:cubicBezTo>
                <a:cubicBezTo>
                  <a:pt x="30" y="41"/>
                  <a:pt x="27" y="39"/>
                  <a:pt x="25" y="41"/>
                </a:cubicBezTo>
                <a:cubicBezTo>
                  <a:pt x="25" y="45"/>
                  <a:pt x="29" y="46"/>
                  <a:pt x="32" y="45"/>
                </a:cubicBezTo>
                <a:cubicBezTo>
                  <a:pt x="32" y="43"/>
                  <a:pt x="31" y="43"/>
                  <a:pt x="31" y="42"/>
                </a:cubicBezTo>
                <a:cubicBezTo>
                  <a:pt x="32" y="41"/>
                  <a:pt x="32" y="39"/>
                  <a:pt x="33" y="39"/>
                </a:cubicBezTo>
                <a:cubicBezTo>
                  <a:pt x="35" y="40"/>
                  <a:pt x="39" y="39"/>
                  <a:pt x="41" y="40"/>
                </a:cubicBezTo>
                <a:cubicBezTo>
                  <a:pt x="42" y="44"/>
                  <a:pt x="39" y="43"/>
                  <a:pt x="39" y="46"/>
                </a:cubicBezTo>
                <a:cubicBezTo>
                  <a:pt x="40" y="49"/>
                  <a:pt x="47" y="49"/>
                  <a:pt x="46" y="44"/>
                </a:cubicBezTo>
                <a:cubicBezTo>
                  <a:pt x="46" y="43"/>
                  <a:pt x="43" y="44"/>
                  <a:pt x="44" y="42"/>
                </a:cubicBezTo>
                <a:cubicBezTo>
                  <a:pt x="43" y="41"/>
                  <a:pt x="44" y="40"/>
                  <a:pt x="44" y="39"/>
                </a:cubicBezTo>
                <a:cubicBezTo>
                  <a:pt x="48" y="39"/>
                  <a:pt x="50" y="38"/>
                  <a:pt x="53" y="37"/>
                </a:cubicBezTo>
                <a:cubicBezTo>
                  <a:pt x="54" y="38"/>
                  <a:pt x="54" y="39"/>
                  <a:pt x="55" y="40"/>
                </a:cubicBezTo>
                <a:cubicBezTo>
                  <a:pt x="54" y="42"/>
                  <a:pt x="53" y="42"/>
                  <a:pt x="53" y="44"/>
                </a:cubicBezTo>
                <a:cubicBezTo>
                  <a:pt x="56" y="46"/>
                  <a:pt x="60" y="43"/>
                  <a:pt x="60" y="40"/>
                </a:cubicBezTo>
                <a:cubicBezTo>
                  <a:pt x="60" y="38"/>
                  <a:pt x="57" y="40"/>
                  <a:pt x="56" y="39"/>
                </a:cubicBezTo>
                <a:cubicBezTo>
                  <a:pt x="56" y="38"/>
                  <a:pt x="55" y="37"/>
                  <a:pt x="55" y="36"/>
                </a:cubicBezTo>
                <a:cubicBezTo>
                  <a:pt x="58" y="35"/>
                  <a:pt x="59" y="33"/>
                  <a:pt x="62" y="33"/>
                </a:cubicBezTo>
                <a:cubicBezTo>
                  <a:pt x="65" y="34"/>
                  <a:pt x="64" y="36"/>
                  <a:pt x="65" y="39"/>
                </a:cubicBezTo>
                <a:cubicBezTo>
                  <a:pt x="68" y="39"/>
                  <a:pt x="70" y="38"/>
                  <a:pt x="71" y="34"/>
                </a:cubicBezTo>
                <a:cubicBezTo>
                  <a:pt x="68" y="32"/>
                  <a:pt x="64" y="35"/>
                  <a:pt x="64" y="31"/>
                </a:cubicBezTo>
                <a:cubicBezTo>
                  <a:pt x="66" y="30"/>
                  <a:pt x="67" y="28"/>
                  <a:pt x="69" y="27"/>
                </a:cubicBezTo>
                <a:cubicBezTo>
                  <a:pt x="70" y="27"/>
                  <a:pt x="71" y="27"/>
                  <a:pt x="72" y="27"/>
                </a:cubicBezTo>
                <a:cubicBezTo>
                  <a:pt x="72" y="29"/>
                  <a:pt x="72" y="31"/>
                  <a:pt x="74" y="31"/>
                </a:cubicBezTo>
                <a:cubicBezTo>
                  <a:pt x="78" y="32"/>
                  <a:pt x="78" y="26"/>
                  <a:pt x="76" y="24"/>
                </a:cubicBezTo>
                <a:cubicBezTo>
                  <a:pt x="73" y="24"/>
                  <a:pt x="72" y="27"/>
                  <a:pt x="69" y="25"/>
                </a:cubicBezTo>
                <a:cubicBezTo>
                  <a:pt x="70" y="23"/>
                  <a:pt x="69" y="20"/>
                  <a:pt x="70" y="19"/>
                </a:cubicBezTo>
                <a:cubicBezTo>
                  <a:pt x="74" y="18"/>
                  <a:pt x="79" y="17"/>
                  <a:pt x="83" y="17"/>
                </a:cubicBezTo>
                <a:cubicBezTo>
                  <a:pt x="85" y="19"/>
                  <a:pt x="90" y="21"/>
                  <a:pt x="92" y="17"/>
                </a:cubicBezTo>
                <a:cubicBezTo>
                  <a:pt x="91" y="13"/>
                  <a:pt x="90" y="10"/>
                  <a:pt x="87" y="10"/>
                </a:cubicBezTo>
                <a:close/>
                <a:moveTo>
                  <a:pt x="43" y="32"/>
                </a:moveTo>
                <a:cubicBezTo>
                  <a:pt x="38" y="31"/>
                  <a:pt x="34" y="21"/>
                  <a:pt x="39" y="18"/>
                </a:cubicBezTo>
                <a:cubicBezTo>
                  <a:pt x="44" y="16"/>
                  <a:pt x="52" y="19"/>
                  <a:pt x="52" y="23"/>
                </a:cubicBezTo>
                <a:cubicBezTo>
                  <a:pt x="53" y="28"/>
                  <a:pt x="47" y="32"/>
                  <a:pt x="43" y="32"/>
                </a:cubicBezTo>
                <a:close/>
                <a:moveTo>
                  <a:pt x="63" y="27"/>
                </a:moveTo>
                <a:cubicBezTo>
                  <a:pt x="55" y="27"/>
                  <a:pt x="59" y="13"/>
                  <a:pt x="64" y="18"/>
                </a:cubicBezTo>
                <a:cubicBezTo>
                  <a:pt x="64" y="21"/>
                  <a:pt x="65" y="25"/>
                  <a:pt x="63" y="27"/>
                </a:cubicBezTo>
                <a:close/>
                <a:moveTo>
                  <a:pt x="63" y="27"/>
                </a:moveTo>
                <a:cubicBezTo>
                  <a:pt x="63" y="27"/>
                  <a:pt x="63" y="27"/>
                  <a:pt x="63" y="27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3"/>
          <p:cNvSpPr>
            <a:spLocks noEditPoints="1"/>
          </p:cNvSpPr>
          <p:nvPr/>
        </p:nvSpPr>
        <p:spPr bwMode="auto">
          <a:xfrm rot="21366453">
            <a:off x="3801252" y="4687362"/>
            <a:ext cx="565358" cy="483422"/>
          </a:xfrm>
          <a:custGeom>
            <a:avLst/>
            <a:gdLst/>
            <a:ahLst/>
            <a:cxnLst>
              <a:cxn ang="0">
                <a:pos x="94" y="50"/>
              </a:cxn>
              <a:cxn ang="0">
                <a:pos x="77" y="48"/>
              </a:cxn>
              <a:cxn ang="0">
                <a:pos x="74" y="32"/>
              </a:cxn>
              <a:cxn ang="0">
                <a:pos x="86" y="26"/>
              </a:cxn>
              <a:cxn ang="0">
                <a:pos x="86" y="19"/>
              </a:cxn>
              <a:cxn ang="0">
                <a:pos x="83" y="23"/>
              </a:cxn>
              <a:cxn ang="0">
                <a:pos x="65" y="23"/>
              </a:cxn>
              <a:cxn ang="0">
                <a:pos x="74" y="11"/>
              </a:cxn>
              <a:cxn ang="0">
                <a:pos x="71" y="5"/>
              </a:cxn>
              <a:cxn ang="0">
                <a:pos x="70" y="10"/>
              </a:cxn>
              <a:cxn ang="0">
                <a:pos x="54" y="20"/>
              </a:cxn>
              <a:cxn ang="0">
                <a:pos x="57" y="10"/>
              </a:cxn>
              <a:cxn ang="0">
                <a:pos x="53" y="7"/>
              </a:cxn>
              <a:cxn ang="0">
                <a:pos x="54" y="10"/>
              </a:cxn>
              <a:cxn ang="0">
                <a:pos x="52" y="19"/>
              </a:cxn>
              <a:cxn ang="0">
                <a:pos x="35" y="8"/>
              </a:cxn>
              <a:cxn ang="0">
                <a:pos x="31" y="0"/>
              </a:cxn>
              <a:cxn ang="0">
                <a:pos x="31" y="10"/>
              </a:cxn>
              <a:cxn ang="0">
                <a:pos x="39" y="23"/>
              </a:cxn>
              <a:cxn ang="0">
                <a:pos x="20" y="23"/>
              </a:cxn>
              <a:cxn ang="0">
                <a:pos x="15" y="19"/>
              </a:cxn>
              <a:cxn ang="0">
                <a:pos x="18" y="25"/>
              </a:cxn>
              <a:cxn ang="0">
                <a:pos x="29" y="33"/>
              </a:cxn>
              <a:cxn ang="0">
                <a:pos x="11" y="43"/>
              </a:cxn>
              <a:cxn ang="0">
                <a:pos x="2" y="43"/>
              </a:cxn>
              <a:cxn ang="0">
                <a:pos x="11" y="47"/>
              </a:cxn>
              <a:cxn ang="0">
                <a:pos x="26" y="47"/>
              </a:cxn>
              <a:cxn ang="0">
                <a:pos x="17" y="56"/>
              </a:cxn>
              <a:cxn ang="0">
                <a:pos x="11" y="58"/>
              </a:cxn>
              <a:cxn ang="0">
                <a:pos x="18" y="59"/>
              </a:cxn>
              <a:cxn ang="0">
                <a:pos x="28" y="55"/>
              </a:cxn>
              <a:cxn ang="0">
                <a:pos x="33" y="71"/>
              </a:cxn>
              <a:cxn ang="0">
                <a:pos x="28" y="76"/>
              </a:cxn>
              <a:cxn ang="0">
                <a:pos x="35" y="73"/>
              </a:cxn>
              <a:cxn ang="0">
                <a:pos x="40" y="68"/>
              </a:cxn>
              <a:cxn ang="0">
                <a:pos x="47" y="83"/>
              </a:cxn>
              <a:cxn ang="0">
                <a:pos x="45" y="89"/>
              </a:cxn>
              <a:cxn ang="0">
                <a:pos x="50" y="84"/>
              </a:cxn>
              <a:cxn ang="0">
                <a:pos x="50" y="70"/>
              </a:cxn>
              <a:cxn ang="0">
                <a:pos x="61" y="69"/>
              </a:cxn>
              <a:cxn ang="0">
                <a:pos x="62" y="82"/>
              </a:cxn>
              <a:cxn ang="0">
                <a:pos x="69" y="84"/>
              </a:cxn>
              <a:cxn ang="0">
                <a:pos x="66" y="79"/>
              </a:cxn>
              <a:cxn ang="0">
                <a:pos x="69" y="64"/>
              </a:cxn>
              <a:cxn ang="0">
                <a:pos x="72" y="71"/>
              </a:cxn>
              <a:cxn ang="0">
                <a:pos x="77" y="70"/>
              </a:cxn>
              <a:cxn ang="0">
                <a:pos x="74" y="68"/>
              </a:cxn>
              <a:cxn ang="0">
                <a:pos x="76" y="53"/>
              </a:cxn>
              <a:cxn ang="0">
                <a:pos x="95" y="60"/>
              </a:cxn>
              <a:cxn ang="0">
                <a:pos x="103" y="49"/>
              </a:cxn>
              <a:cxn ang="0">
                <a:pos x="40" y="40"/>
              </a:cxn>
              <a:cxn ang="0">
                <a:pos x="48" y="40"/>
              </a:cxn>
              <a:cxn ang="0">
                <a:pos x="54" y="52"/>
              </a:cxn>
              <a:cxn ang="0">
                <a:pos x="54" y="46"/>
              </a:cxn>
              <a:cxn ang="0">
                <a:pos x="54" y="52"/>
              </a:cxn>
              <a:cxn ang="0">
                <a:pos x="60" y="36"/>
              </a:cxn>
              <a:cxn ang="0">
                <a:pos x="68" y="36"/>
              </a:cxn>
              <a:cxn ang="0">
                <a:pos x="64" y="40"/>
              </a:cxn>
            </a:cxnLst>
            <a:rect l="0" t="0" r="r" b="b"/>
            <a:pathLst>
              <a:path w="107" h="91">
                <a:moveTo>
                  <a:pt x="103" y="49"/>
                </a:moveTo>
                <a:cubicBezTo>
                  <a:pt x="100" y="47"/>
                  <a:pt x="96" y="47"/>
                  <a:pt x="94" y="50"/>
                </a:cubicBezTo>
                <a:cubicBezTo>
                  <a:pt x="94" y="51"/>
                  <a:pt x="93" y="51"/>
                  <a:pt x="93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7"/>
                  <a:pt x="77" y="46"/>
                  <a:pt x="77" y="45"/>
                </a:cubicBezTo>
                <a:cubicBezTo>
                  <a:pt x="77" y="40"/>
                  <a:pt x="76" y="36"/>
                  <a:pt x="74" y="32"/>
                </a:cubicBezTo>
                <a:cubicBezTo>
                  <a:pt x="84" y="25"/>
                  <a:pt x="84" y="25"/>
                  <a:pt x="84" y="25"/>
                </a:cubicBezTo>
                <a:cubicBezTo>
                  <a:pt x="85" y="26"/>
                  <a:pt x="86" y="26"/>
                  <a:pt x="86" y="26"/>
                </a:cubicBezTo>
                <a:cubicBezTo>
                  <a:pt x="88" y="26"/>
                  <a:pt x="90" y="24"/>
                  <a:pt x="90" y="22"/>
                </a:cubicBezTo>
                <a:cubicBezTo>
                  <a:pt x="89" y="20"/>
                  <a:pt x="88" y="19"/>
                  <a:pt x="86" y="19"/>
                </a:cubicBezTo>
                <a:cubicBezTo>
                  <a:pt x="84" y="19"/>
                  <a:pt x="82" y="21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72" y="30"/>
                  <a:pt x="72" y="30"/>
                  <a:pt x="72" y="30"/>
                </a:cubicBezTo>
                <a:cubicBezTo>
                  <a:pt x="70" y="27"/>
                  <a:pt x="68" y="25"/>
                  <a:pt x="65" y="23"/>
                </a:cubicBezTo>
                <a:cubicBezTo>
                  <a:pt x="72" y="11"/>
                  <a:pt x="72" y="11"/>
                  <a:pt x="72" y="11"/>
                </a:cubicBezTo>
                <a:cubicBezTo>
                  <a:pt x="73" y="11"/>
                  <a:pt x="74" y="11"/>
                  <a:pt x="74" y="11"/>
                </a:cubicBezTo>
                <a:cubicBezTo>
                  <a:pt x="76" y="10"/>
                  <a:pt x="77" y="8"/>
                  <a:pt x="76" y="6"/>
                </a:cubicBezTo>
                <a:cubicBezTo>
                  <a:pt x="75" y="4"/>
                  <a:pt x="73" y="4"/>
                  <a:pt x="71" y="5"/>
                </a:cubicBezTo>
                <a:cubicBezTo>
                  <a:pt x="69" y="6"/>
                  <a:pt x="68" y="8"/>
                  <a:pt x="69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22"/>
                  <a:pt x="62" y="22"/>
                  <a:pt x="62" y="22"/>
                </a:cubicBezTo>
                <a:cubicBezTo>
                  <a:pt x="60" y="21"/>
                  <a:pt x="57" y="20"/>
                  <a:pt x="54" y="20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0"/>
                  <a:pt x="57" y="10"/>
                </a:cubicBezTo>
                <a:cubicBezTo>
                  <a:pt x="58" y="9"/>
                  <a:pt x="58" y="7"/>
                  <a:pt x="57" y="6"/>
                </a:cubicBezTo>
                <a:cubicBezTo>
                  <a:pt x="56" y="5"/>
                  <a:pt x="54" y="5"/>
                  <a:pt x="53" y="7"/>
                </a:cubicBezTo>
                <a:cubicBezTo>
                  <a:pt x="52" y="8"/>
                  <a:pt x="52" y="9"/>
                  <a:pt x="53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19"/>
                  <a:pt x="52" y="19"/>
                </a:cubicBezTo>
                <a:cubicBezTo>
                  <a:pt x="48" y="19"/>
                  <a:pt x="45" y="20"/>
                  <a:pt x="42" y="2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7"/>
                  <a:pt x="36" y="6"/>
                  <a:pt x="36" y="5"/>
                </a:cubicBezTo>
                <a:cubicBezTo>
                  <a:pt x="36" y="2"/>
                  <a:pt x="34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8"/>
                  <a:pt x="29" y="10"/>
                  <a:pt x="31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9" y="23"/>
                  <a:pt x="39" y="23"/>
                  <a:pt x="39" y="23"/>
                </a:cubicBezTo>
                <a:cubicBezTo>
                  <a:pt x="36" y="25"/>
                  <a:pt x="33" y="28"/>
                  <a:pt x="30" y="3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1"/>
                  <a:pt x="20" y="20"/>
                </a:cubicBezTo>
                <a:cubicBezTo>
                  <a:pt x="19" y="19"/>
                  <a:pt x="17" y="18"/>
                  <a:pt x="15" y="19"/>
                </a:cubicBezTo>
                <a:cubicBezTo>
                  <a:pt x="13" y="19"/>
                  <a:pt x="12" y="21"/>
                  <a:pt x="13" y="23"/>
                </a:cubicBezTo>
                <a:cubicBezTo>
                  <a:pt x="14" y="25"/>
                  <a:pt x="16" y="26"/>
                  <a:pt x="18" y="25"/>
                </a:cubicBezTo>
                <a:cubicBezTo>
                  <a:pt x="18" y="25"/>
                  <a:pt x="18" y="25"/>
                  <a:pt x="19" y="25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36"/>
                  <a:pt x="27" y="39"/>
                  <a:pt x="26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2"/>
                  <a:pt x="9" y="41"/>
                  <a:pt x="8" y="41"/>
                </a:cubicBezTo>
                <a:cubicBezTo>
                  <a:pt x="6" y="39"/>
                  <a:pt x="3" y="40"/>
                  <a:pt x="2" y="43"/>
                </a:cubicBezTo>
                <a:cubicBezTo>
                  <a:pt x="0" y="45"/>
                  <a:pt x="1" y="48"/>
                  <a:pt x="4" y="49"/>
                </a:cubicBezTo>
                <a:cubicBezTo>
                  <a:pt x="6" y="51"/>
                  <a:pt x="9" y="50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9"/>
                  <a:pt x="27" y="51"/>
                  <a:pt x="27" y="52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6" y="55"/>
                  <a:pt x="15" y="55"/>
                </a:cubicBezTo>
                <a:cubicBezTo>
                  <a:pt x="13" y="55"/>
                  <a:pt x="11" y="56"/>
                  <a:pt x="11" y="58"/>
                </a:cubicBezTo>
                <a:cubicBezTo>
                  <a:pt x="11" y="60"/>
                  <a:pt x="12" y="62"/>
                  <a:pt x="14" y="62"/>
                </a:cubicBezTo>
                <a:cubicBezTo>
                  <a:pt x="16" y="63"/>
                  <a:pt x="18" y="61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28" y="55"/>
                  <a:pt x="28" y="55"/>
                  <a:pt x="28" y="55"/>
                </a:cubicBezTo>
                <a:cubicBezTo>
                  <a:pt x="30" y="59"/>
                  <a:pt x="33" y="63"/>
                  <a:pt x="38" y="66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1" y="71"/>
                  <a:pt x="30" y="71"/>
                </a:cubicBezTo>
                <a:cubicBezTo>
                  <a:pt x="28" y="72"/>
                  <a:pt x="27" y="74"/>
                  <a:pt x="28" y="76"/>
                </a:cubicBezTo>
                <a:cubicBezTo>
                  <a:pt x="29" y="78"/>
                  <a:pt x="31" y="79"/>
                  <a:pt x="33" y="78"/>
                </a:cubicBezTo>
                <a:cubicBezTo>
                  <a:pt x="35" y="77"/>
                  <a:pt x="36" y="75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5" y="70"/>
                  <a:pt x="48" y="70"/>
                </a:cubicBezTo>
                <a:cubicBezTo>
                  <a:pt x="47" y="83"/>
                  <a:pt x="47" y="83"/>
                  <a:pt x="47" y="83"/>
                </a:cubicBezTo>
                <a:cubicBezTo>
                  <a:pt x="46" y="83"/>
                  <a:pt x="45" y="84"/>
                  <a:pt x="44" y="84"/>
                </a:cubicBezTo>
                <a:cubicBezTo>
                  <a:pt x="43" y="86"/>
                  <a:pt x="44" y="88"/>
                  <a:pt x="45" y="89"/>
                </a:cubicBezTo>
                <a:cubicBezTo>
                  <a:pt x="47" y="91"/>
                  <a:pt x="49" y="90"/>
                  <a:pt x="50" y="89"/>
                </a:cubicBezTo>
                <a:cubicBezTo>
                  <a:pt x="51" y="87"/>
                  <a:pt x="51" y="85"/>
                  <a:pt x="50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50" y="70"/>
                  <a:pt x="50" y="70"/>
                  <a:pt x="50" y="70"/>
                </a:cubicBezTo>
                <a:cubicBezTo>
                  <a:pt x="51" y="70"/>
                  <a:pt x="51" y="70"/>
                  <a:pt x="52" y="70"/>
                </a:cubicBezTo>
                <a:cubicBezTo>
                  <a:pt x="55" y="70"/>
                  <a:pt x="58" y="70"/>
                  <a:pt x="61" y="69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1"/>
                  <a:pt x="63" y="81"/>
                  <a:pt x="62" y="82"/>
                </a:cubicBezTo>
                <a:cubicBezTo>
                  <a:pt x="62" y="84"/>
                  <a:pt x="63" y="86"/>
                  <a:pt x="65" y="86"/>
                </a:cubicBezTo>
                <a:cubicBezTo>
                  <a:pt x="67" y="87"/>
                  <a:pt x="69" y="86"/>
                  <a:pt x="69" y="84"/>
                </a:cubicBezTo>
                <a:cubicBezTo>
                  <a:pt x="70" y="82"/>
                  <a:pt x="69" y="80"/>
                  <a:pt x="67" y="80"/>
                </a:cubicBezTo>
                <a:cubicBezTo>
                  <a:pt x="67" y="79"/>
                  <a:pt x="66" y="79"/>
                  <a:pt x="66" y="79"/>
                </a:cubicBezTo>
                <a:cubicBezTo>
                  <a:pt x="63" y="68"/>
                  <a:pt x="63" y="68"/>
                  <a:pt x="63" y="68"/>
                </a:cubicBezTo>
                <a:cubicBezTo>
                  <a:pt x="65" y="67"/>
                  <a:pt x="67" y="65"/>
                  <a:pt x="69" y="64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70"/>
                  <a:pt x="72" y="70"/>
                  <a:pt x="72" y="71"/>
                </a:cubicBezTo>
                <a:cubicBezTo>
                  <a:pt x="72" y="72"/>
                  <a:pt x="73" y="73"/>
                  <a:pt x="75" y="73"/>
                </a:cubicBezTo>
                <a:cubicBezTo>
                  <a:pt x="76" y="73"/>
                  <a:pt x="77" y="71"/>
                  <a:pt x="77" y="70"/>
                </a:cubicBezTo>
                <a:cubicBezTo>
                  <a:pt x="77" y="69"/>
                  <a:pt x="75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0" y="63"/>
                  <a:pt x="70" y="63"/>
                  <a:pt x="70" y="63"/>
                </a:cubicBezTo>
                <a:cubicBezTo>
                  <a:pt x="73" y="60"/>
                  <a:pt x="75" y="57"/>
                  <a:pt x="76" y="53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7"/>
                  <a:pt x="94" y="59"/>
                  <a:pt x="95" y="60"/>
                </a:cubicBezTo>
                <a:cubicBezTo>
                  <a:pt x="98" y="62"/>
                  <a:pt x="102" y="61"/>
                  <a:pt x="104" y="58"/>
                </a:cubicBezTo>
                <a:cubicBezTo>
                  <a:pt x="107" y="55"/>
                  <a:pt x="106" y="51"/>
                  <a:pt x="103" y="49"/>
                </a:cubicBezTo>
                <a:close/>
                <a:moveTo>
                  <a:pt x="44" y="44"/>
                </a:moveTo>
                <a:cubicBezTo>
                  <a:pt x="42" y="44"/>
                  <a:pt x="40" y="42"/>
                  <a:pt x="40" y="40"/>
                </a:cubicBezTo>
                <a:cubicBezTo>
                  <a:pt x="40" y="38"/>
                  <a:pt x="42" y="36"/>
                  <a:pt x="44" y="36"/>
                </a:cubicBezTo>
                <a:cubicBezTo>
                  <a:pt x="46" y="36"/>
                  <a:pt x="48" y="38"/>
                  <a:pt x="48" y="40"/>
                </a:cubicBezTo>
                <a:cubicBezTo>
                  <a:pt x="48" y="42"/>
                  <a:pt x="46" y="44"/>
                  <a:pt x="44" y="44"/>
                </a:cubicBezTo>
                <a:close/>
                <a:moveTo>
                  <a:pt x="54" y="52"/>
                </a:moveTo>
                <a:cubicBezTo>
                  <a:pt x="52" y="52"/>
                  <a:pt x="51" y="51"/>
                  <a:pt x="51" y="49"/>
                </a:cubicBezTo>
                <a:cubicBezTo>
                  <a:pt x="51" y="48"/>
                  <a:pt x="52" y="46"/>
                  <a:pt x="54" y="46"/>
                </a:cubicBezTo>
                <a:cubicBezTo>
                  <a:pt x="55" y="46"/>
                  <a:pt x="56" y="48"/>
                  <a:pt x="56" y="49"/>
                </a:cubicBezTo>
                <a:cubicBezTo>
                  <a:pt x="56" y="51"/>
                  <a:pt x="55" y="52"/>
                  <a:pt x="54" y="52"/>
                </a:cubicBezTo>
                <a:close/>
                <a:moveTo>
                  <a:pt x="64" y="40"/>
                </a:moveTo>
                <a:cubicBezTo>
                  <a:pt x="62" y="40"/>
                  <a:pt x="60" y="38"/>
                  <a:pt x="60" y="36"/>
                </a:cubicBezTo>
                <a:cubicBezTo>
                  <a:pt x="60" y="34"/>
                  <a:pt x="62" y="32"/>
                  <a:pt x="64" y="32"/>
                </a:cubicBezTo>
                <a:cubicBezTo>
                  <a:pt x="66" y="32"/>
                  <a:pt x="68" y="34"/>
                  <a:pt x="68" y="36"/>
                </a:cubicBezTo>
                <a:cubicBezTo>
                  <a:pt x="68" y="38"/>
                  <a:pt x="66" y="40"/>
                  <a:pt x="64" y="40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4" y="4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 rot="21366453">
            <a:off x="4401622" y="4628627"/>
            <a:ext cx="344498" cy="294571"/>
          </a:xfrm>
          <a:custGeom>
            <a:avLst/>
            <a:gdLst/>
            <a:ahLst/>
            <a:cxnLst>
              <a:cxn ang="0">
                <a:pos x="94" y="50"/>
              </a:cxn>
              <a:cxn ang="0">
                <a:pos x="77" y="48"/>
              </a:cxn>
              <a:cxn ang="0">
                <a:pos x="74" y="32"/>
              </a:cxn>
              <a:cxn ang="0">
                <a:pos x="86" y="26"/>
              </a:cxn>
              <a:cxn ang="0">
                <a:pos x="86" y="19"/>
              </a:cxn>
              <a:cxn ang="0">
                <a:pos x="83" y="23"/>
              </a:cxn>
              <a:cxn ang="0">
                <a:pos x="65" y="23"/>
              </a:cxn>
              <a:cxn ang="0">
                <a:pos x="74" y="11"/>
              </a:cxn>
              <a:cxn ang="0">
                <a:pos x="71" y="5"/>
              </a:cxn>
              <a:cxn ang="0">
                <a:pos x="70" y="10"/>
              </a:cxn>
              <a:cxn ang="0">
                <a:pos x="54" y="20"/>
              </a:cxn>
              <a:cxn ang="0">
                <a:pos x="57" y="10"/>
              </a:cxn>
              <a:cxn ang="0">
                <a:pos x="53" y="7"/>
              </a:cxn>
              <a:cxn ang="0">
                <a:pos x="54" y="10"/>
              </a:cxn>
              <a:cxn ang="0">
                <a:pos x="52" y="19"/>
              </a:cxn>
              <a:cxn ang="0">
                <a:pos x="35" y="8"/>
              </a:cxn>
              <a:cxn ang="0">
                <a:pos x="31" y="0"/>
              </a:cxn>
              <a:cxn ang="0">
                <a:pos x="31" y="10"/>
              </a:cxn>
              <a:cxn ang="0">
                <a:pos x="39" y="23"/>
              </a:cxn>
              <a:cxn ang="0">
                <a:pos x="20" y="23"/>
              </a:cxn>
              <a:cxn ang="0">
                <a:pos x="15" y="19"/>
              </a:cxn>
              <a:cxn ang="0">
                <a:pos x="18" y="25"/>
              </a:cxn>
              <a:cxn ang="0">
                <a:pos x="29" y="33"/>
              </a:cxn>
              <a:cxn ang="0">
                <a:pos x="11" y="43"/>
              </a:cxn>
              <a:cxn ang="0">
                <a:pos x="2" y="43"/>
              </a:cxn>
              <a:cxn ang="0">
                <a:pos x="11" y="47"/>
              </a:cxn>
              <a:cxn ang="0">
                <a:pos x="26" y="47"/>
              </a:cxn>
              <a:cxn ang="0">
                <a:pos x="17" y="56"/>
              </a:cxn>
              <a:cxn ang="0">
                <a:pos x="11" y="58"/>
              </a:cxn>
              <a:cxn ang="0">
                <a:pos x="18" y="59"/>
              </a:cxn>
              <a:cxn ang="0">
                <a:pos x="28" y="55"/>
              </a:cxn>
              <a:cxn ang="0">
                <a:pos x="33" y="71"/>
              </a:cxn>
              <a:cxn ang="0">
                <a:pos x="28" y="76"/>
              </a:cxn>
              <a:cxn ang="0">
                <a:pos x="35" y="73"/>
              </a:cxn>
              <a:cxn ang="0">
                <a:pos x="40" y="68"/>
              </a:cxn>
              <a:cxn ang="0">
                <a:pos x="47" y="83"/>
              </a:cxn>
              <a:cxn ang="0">
                <a:pos x="45" y="89"/>
              </a:cxn>
              <a:cxn ang="0">
                <a:pos x="50" y="84"/>
              </a:cxn>
              <a:cxn ang="0">
                <a:pos x="50" y="70"/>
              </a:cxn>
              <a:cxn ang="0">
                <a:pos x="61" y="69"/>
              </a:cxn>
              <a:cxn ang="0">
                <a:pos x="62" y="82"/>
              </a:cxn>
              <a:cxn ang="0">
                <a:pos x="69" y="84"/>
              </a:cxn>
              <a:cxn ang="0">
                <a:pos x="66" y="79"/>
              </a:cxn>
              <a:cxn ang="0">
                <a:pos x="69" y="64"/>
              </a:cxn>
              <a:cxn ang="0">
                <a:pos x="72" y="71"/>
              </a:cxn>
              <a:cxn ang="0">
                <a:pos x="77" y="70"/>
              </a:cxn>
              <a:cxn ang="0">
                <a:pos x="74" y="68"/>
              </a:cxn>
              <a:cxn ang="0">
                <a:pos x="76" y="53"/>
              </a:cxn>
              <a:cxn ang="0">
                <a:pos x="95" y="60"/>
              </a:cxn>
              <a:cxn ang="0">
                <a:pos x="103" y="49"/>
              </a:cxn>
              <a:cxn ang="0">
                <a:pos x="40" y="40"/>
              </a:cxn>
              <a:cxn ang="0">
                <a:pos x="48" y="40"/>
              </a:cxn>
              <a:cxn ang="0">
                <a:pos x="54" y="52"/>
              </a:cxn>
              <a:cxn ang="0">
                <a:pos x="54" y="46"/>
              </a:cxn>
              <a:cxn ang="0">
                <a:pos x="54" y="52"/>
              </a:cxn>
              <a:cxn ang="0">
                <a:pos x="60" y="36"/>
              </a:cxn>
              <a:cxn ang="0">
                <a:pos x="68" y="36"/>
              </a:cxn>
              <a:cxn ang="0">
                <a:pos x="64" y="40"/>
              </a:cxn>
            </a:cxnLst>
            <a:rect l="0" t="0" r="r" b="b"/>
            <a:pathLst>
              <a:path w="107" h="91">
                <a:moveTo>
                  <a:pt x="103" y="49"/>
                </a:moveTo>
                <a:cubicBezTo>
                  <a:pt x="100" y="47"/>
                  <a:pt x="96" y="47"/>
                  <a:pt x="94" y="50"/>
                </a:cubicBezTo>
                <a:cubicBezTo>
                  <a:pt x="94" y="51"/>
                  <a:pt x="93" y="51"/>
                  <a:pt x="93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7"/>
                  <a:pt x="77" y="46"/>
                  <a:pt x="77" y="45"/>
                </a:cubicBezTo>
                <a:cubicBezTo>
                  <a:pt x="77" y="40"/>
                  <a:pt x="76" y="36"/>
                  <a:pt x="74" y="32"/>
                </a:cubicBezTo>
                <a:cubicBezTo>
                  <a:pt x="84" y="25"/>
                  <a:pt x="84" y="25"/>
                  <a:pt x="84" y="25"/>
                </a:cubicBezTo>
                <a:cubicBezTo>
                  <a:pt x="85" y="26"/>
                  <a:pt x="86" y="26"/>
                  <a:pt x="86" y="26"/>
                </a:cubicBezTo>
                <a:cubicBezTo>
                  <a:pt x="88" y="26"/>
                  <a:pt x="90" y="24"/>
                  <a:pt x="90" y="22"/>
                </a:cubicBezTo>
                <a:cubicBezTo>
                  <a:pt x="89" y="20"/>
                  <a:pt x="88" y="19"/>
                  <a:pt x="86" y="19"/>
                </a:cubicBezTo>
                <a:cubicBezTo>
                  <a:pt x="84" y="19"/>
                  <a:pt x="82" y="21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72" y="30"/>
                  <a:pt x="72" y="30"/>
                  <a:pt x="72" y="30"/>
                </a:cubicBezTo>
                <a:cubicBezTo>
                  <a:pt x="70" y="27"/>
                  <a:pt x="68" y="25"/>
                  <a:pt x="65" y="23"/>
                </a:cubicBezTo>
                <a:cubicBezTo>
                  <a:pt x="72" y="11"/>
                  <a:pt x="72" y="11"/>
                  <a:pt x="72" y="11"/>
                </a:cubicBezTo>
                <a:cubicBezTo>
                  <a:pt x="73" y="11"/>
                  <a:pt x="74" y="11"/>
                  <a:pt x="74" y="11"/>
                </a:cubicBezTo>
                <a:cubicBezTo>
                  <a:pt x="76" y="10"/>
                  <a:pt x="77" y="8"/>
                  <a:pt x="76" y="6"/>
                </a:cubicBezTo>
                <a:cubicBezTo>
                  <a:pt x="75" y="4"/>
                  <a:pt x="73" y="4"/>
                  <a:pt x="71" y="5"/>
                </a:cubicBezTo>
                <a:cubicBezTo>
                  <a:pt x="69" y="6"/>
                  <a:pt x="68" y="8"/>
                  <a:pt x="69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22"/>
                  <a:pt x="62" y="22"/>
                  <a:pt x="62" y="22"/>
                </a:cubicBezTo>
                <a:cubicBezTo>
                  <a:pt x="60" y="21"/>
                  <a:pt x="57" y="20"/>
                  <a:pt x="54" y="20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0"/>
                  <a:pt x="57" y="10"/>
                </a:cubicBezTo>
                <a:cubicBezTo>
                  <a:pt x="58" y="9"/>
                  <a:pt x="58" y="7"/>
                  <a:pt x="57" y="6"/>
                </a:cubicBezTo>
                <a:cubicBezTo>
                  <a:pt x="56" y="5"/>
                  <a:pt x="54" y="5"/>
                  <a:pt x="53" y="7"/>
                </a:cubicBezTo>
                <a:cubicBezTo>
                  <a:pt x="52" y="8"/>
                  <a:pt x="52" y="9"/>
                  <a:pt x="53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19"/>
                  <a:pt x="52" y="19"/>
                </a:cubicBezTo>
                <a:cubicBezTo>
                  <a:pt x="48" y="19"/>
                  <a:pt x="45" y="20"/>
                  <a:pt x="42" y="2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7"/>
                  <a:pt x="36" y="6"/>
                  <a:pt x="36" y="5"/>
                </a:cubicBezTo>
                <a:cubicBezTo>
                  <a:pt x="36" y="2"/>
                  <a:pt x="34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8"/>
                  <a:pt x="29" y="10"/>
                  <a:pt x="31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9" y="23"/>
                  <a:pt x="39" y="23"/>
                  <a:pt x="39" y="23"/>
                </a:cubicBezTo>
                <a:cubicBezTo>
                  <a:pt x="36" y="25"/>
                  <a:pt x="33" y="28"/>
                  <a:pt x="30" y="3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1"/>
                  <a:pt x="20" y="20"/>
                </a:cubicBezTo>
                <a:cubicBezTo>
                  <a:pt x="19" y="19"/>
                  <a:pt x="17" y="18"/>
                  <a:pt x="15" y="19"/>
                </a:cubicBezTo>
                <a:cubicBezTo>
                  <a:pt x="13" y="19"/>
                  <a:pt x="12" y="21"/>
                  <a:pt x="13" y="23"/>
                </a:cubicBezTo>
                <a:cubicBezTo>
                  <a:pt x="14" y="25"/>
                  <a:pt x="16" y="26"/>
                  <a:pt x="18" y="25"/>
                </a:cubicBezTo>
                <a:cubicBezTo>
                  <a:pt x="18" y="25"/>
                  <a:pt x="18" y="25"/>
                  <a:pt x="19" y="25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36"/>
                  <a:pt x="27" y="39"/>
                  <a:pt x="26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2"/>
                  <a:pt x="9" y="41"/>
                  <a:pt x="8" y="41"/>
                </a:cubicBezTo>
                <a:cubicBezTo>
                  <a:pt x="6" y="39"/>
                  <a:pt x="3" y="40"/>
                  <a:pt x="2" y="43"/>
                </a:cubicBezTo>
                <a:cubicBezTo>
                  <a:pt x="0" y="45"/>
                  <a:pt x="1" y="48"/>
                  <a:pt x="4" y="49"/>
                </a:cubicBezTo>
                <a:cubicBezTo>
                  <a:pt x="6" y="51"/>
                  <a:pt x="9" y="50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9"/>
                  <a:pt x="27" y="51"/>
                  <a:pt x="27" y="52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6" y="55"/>
                  <a:pt x="15" y="55"/>
                </a:cubicBezTo>
                <a:cubicBezTo>
                  <a:pt x="13" y="55"/>
                  <a:pt x="11" y="56"/>
                  <a:pt x="11" y="58"/>
                </a:cubicBezTo>
                <a:cubicBezTo>
                  <a:pt x="11" y="60"/>
                  <a:pt x="12" y="62"/>
                  <a:pt x="14" y="62"/>
                </a:cubicBezTo>
                <a:cubicBezTo>
                  <a:pt x="16" y="63"/>
                  <a:pt x="18" y="61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28" y="55"/>
                  <a:pt x="28" y="55"/>
                  <a:pt x="28" y="55"/>
                </a:cubicBezTo>
                <a:cubicBezTo>
                  <a:pt x="30" y="59"/>
                  <a:pt x="33" y="63"/>
                  <a:pt x="38" y="66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1" y="71"/>
                  <a:pt x="30" y="71"/>
                </a:cubicBezTo>
                <a:cubicBezTo>
                  <a:pt x="28" y="72"/>
                  <a:pt x="27" y="74"/>
                  <a:pt x="28" y="76"/>
                </a:cubicBezTo>
                <a:cubicBezTo>
                  <a:pt x="29" y="78"/>
                  <a:pt x="31" y="79"/>
                  <a:pt x="33" y="78"/>
                </a:cubicBezTo>
                <a:cubicBezTo>
                  <a:pt x="35" y="77"/>
                  <a:pt x="36" y="75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5" y="70"/>
                  <a:pt x="48" y="70"/>
                </a:cubicBezTo>
                <a:cubicBezTo>
                  <a:pt x="47" y="83"/>
                  <a:pt x="47" y="83"/>
                  <a:pt x="47" y="83"/>
                </a:cubicBezTo>
                <a:cubicBezTo>
                  <a:pt x="46" y="83"/>
                  <a:pt x="45" y="84"/>
                  <a:pt x="44" y="84"/>
                </a:cubicBezTo>
                <a:cubicBezTo>
                  <a:pt x="43" y="86"/>
                  <a:pt x="44" y="88"/>
                  <a:pt x="45" y="89"/>
                </a:cubicBezTo>
                <a:cubicBezTo>
                  <a:pt x="47" y="91"/>
                  <a:pt x="49" y="90"/>
                  <a:pt x="50" y="89"/>
                </a:cubicBezTo>
                <a:cubicBezTo>
                  <a:pt x="51" y="87"/>
                  <a:pt x="51" y="85"/>
                  <a:pt x="50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50" y="70"/>
                  <a:pt x="50" y="70"/>
                  <a:pt x="50" y="70"/>
                </a:cubicBezTo>
                <a:cubicBezTo>
                  <a:pt x="51" y="70"/>
                  <a:pt x="51" y="70"/>
                  <a:pt x="52" y="70"/>
                </a:cubicBezTo>
                <a:cubicBezTo>
                  <a:pt x="55" y="70"/>
                  <a:pt x="58" y="70"/>
                  <a:pt x="61" y="69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1"/>
                  <a:pt x="63" y="81"/>
                  <a:pt x="62" y="82"/>
                </a:cubicBezTo>
                <a:cubicBezTo>
                  <a:pt x="62" y="84"/>
                  <a:pt x="63" y="86"/>
                  <a:pt x="65" y="86"/>
                </a:cubicBezTo>
                <a:cubicBezTo>
                  <a:pt x="67" y="87"/>
                  <a:pt x="69" y="86"/>
                  <a:pt x="69" y="84"/>
                </a:cubicBezTo>
                <a:cubicBezTo>
                  <a:pt x="70" y="82"/>
                  <a:pt x="69" y="80"/>
                  <a:pt x="67" y="80"/>
                </a:cubicBezTo>
                <a:cubicBezTo>
                  <a:pt x="67" y="79"/>
                  <a:pt x="66" y="79"/>
                  <a:pt x="66" y="79"/>
                </a:cubicBezTo>
                <a:cubicBezTo>
                  <a:pt x="63" y="68"/>
                  <a:pt x="63" y="68"/>
                  <a:pt x="63" y="68"/>
                </a:cubicBezTo>
                <a:cubicBezTo>
                  <a:pt x="65" y="67"/>
                  <a:pt x="67" y="65"/>
                  <a:pt x="69" y="64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70"/>
                  <a:pt x="72" y="70"/>
                  <a:pt x="72" y="71"/>
                </a:cubicBezTo>
                <a:cubicBezTo>
                  <a:pt x="72" y="72"/>
                  <a:pt x="73" y="73"/>
                  <a:pt x="75" y="73"/>
                </a:cubicBezTo>
                <a:cubicBezTo>
                  <a:pt x="76" y="73"/>
                  <a:pt x="77" y="71"/>
                  <a:pt x="77" y="70"/>
                </a:cubicBezTo>
                <a:cubicBezTo>
                  <a:pt x="77" y="69"/>
                  <a:pt x="75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0" y="63"/>
                  <a:pt x="70" y="63"/>
                  <a:pt x="70" y="63"/>
                </a:cubicBezTo>
                <a:cubicBezTo>
                  <a:pt x="73" y="60"/>
                  <a:pt x="75" y="57"/>
                  <a:pt x="76" y="53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7"/>
                  <a:pt x="94" y="59"/>
                  <a:pt x="95" y="60"/>
                </a:cubicBezTo>
                <a:cubicBezTo>
                  <a:pt x="98" y="62"/>
                  <a:pt x="102" y="61"/>
                  <a:pt x="104" y="58"/>
                </a:cubicBezTo>
                <a:cubicBezTo>
                  <a:pt x="107" y="55"/>
                  <a:pt x="106" y="51"/>
                  <a:pt x="103" y="49"/>
                </a:cubicBezTo>
                <a:close/>
                <a:moveTo>
                  <a:pt x="44" y="44"/>
                </a:moveTo>
                <a:cubicBezTo>
                  <a:pt x="42" y="44"/>
                  <a:pt x="40" y="42"/>
                  <a:pt x="40" y="40"/>
                </a:cubicBezTo>
                <a:cubicBezTo>
                  <a:pt x="40" y="38"/>
                  <a:pt x="42" y="36"/>
                  <a:pt x="44" y="36"/>
                </a:cubicBezTo>
                <a:cubicBezTo>
                  <a:pt x="46" y="36"/>
                  <a:pt x="48" y="38"/>
                  <a:pt x="48" y="40"/>
                </a:cubicBezTo>
                <a:cubicBezTo>
                  <a:pt x="48" y="42"/>
                  <a:pt x="46" y="44"/>
                  <a:pt x="44" y="44"/>
                </a:cubicBezTo>
                <a:close/>
                <a:moveTo>
                  <a:pt x="54" y="52"/>
                </a:moveTo>
                <a:cubicBezTo>
                  <a:pt x="52" y="52"/>
                  <a:pt x="51" y="51"/>
                  <a:pt x="51" y="49"/>
                </a:cubicBezTo>
                <a:cubicBezTo>
                  <a:pt x="51" y="48"/>
                  <a:pt x="52" y="46"/>
                  <a:pt x="54" y="46"/>
                </a:cubicBezTo>
                <a:cubicBezTo>
                  <a:pt x="55" y="46"/>
                  <a:pt x="56" y="48"/>
                  <a:pt x="56" y="49"/>
                </a:cubicBezTo>
                <a:cubicBezTo>
                  <a:pt x="56" y="51"/>
                  <a:pt x="55" y="52"/>
                  <a:pt x="54" y="52"/>
                </a:cubicBezTo>
                <a:close/>
                <a:moveTo>
                  <a:pt x="64" y="40"/>
                </a:moveTo>
                <a:cubicBezTo>
                  <a:pt x="62" y="40"/>
                  <a:pt x="60" y="38"/>
                  <a:pt x="60" y="36"/>
                </a:cubicBezTo>
                <a:cubicBezTo>
                  <a:pt x="60" y="34"/>
                  <a:pt x="62" y="32"/>
                  <a:pt x="64" y="32"/>
                </a:cubicBezTo>
                <a:cubicBezTo>
                  <a:pt x="66" y="32"/>
                  <a:pt x="68" y="34"/>
                  <a:pt x="68" y="36"/>
                </a:cubicBezTo>
                <a:cubicBezTo>
                  <a:pt x="68" y="38"/>
                  <a:pt x="66" y="40"/>
                  <a:pt x="64" y="40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4" y="4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"/>
          <p:cNvSpPr>
            <a:spLocks noEditPoints="1"/>
          </p:cNvSpPr>
          <p:nvPr/>
        </p:nvSpPr>
        <p:spPr bwMode="auto">
          <a:xfrm rot="17122296">
            <a:off x="3849920" y="5239004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文本框 35"/>
          <p:cNvSpPr txBox="1"/>
          <p:nvPr/>
        </p:nvSpPr>
        <p:spPr>
          <a:xfrm>
            <a:off x="583379" y="3157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收集样本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930604" y="31574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分选样本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894225" y="316224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实验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6566097" y="3075315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测序：</a:t>
            </a:r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大数据传输（</a:t>
            </a:r>
            <a:r>
              <a:rPr kumimoji="1" lang="en-US" altLang="zh-Han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5G</a:t>
            </a:r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）</a:t>
            </a:r>
            <a:endParaRPr kumimoji="1" lang="zh-CN" altLang="en-U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546991" y="5710266"/>
            <a:ext cx="2973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生信可移动自动分析一体机</a:t>
            </a:r>
            <a:endParaRPr kumimoji="1" lang="en-US" altLang="zh-CN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  <a:p>
            <a:pPr algn="ctr"/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数据库构建（专业人才）</a:t>
            </a:r>
            <a:endParaRPr kumimoji="1" lang="en-US" altLang="zh-Han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  <a:p>
            <a:pPr algn="ctr"/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流程加速（芯片）</a:t>
            </a:r>
            <a:endParaRPr kumimoji="1" lang="zh-CN" altLang="en-U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760340" y="598148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报告</a:t>
            </a:r>
          </a:p>
        </p:txBody>
      </p:sp>
      <p:cxnSp>
        <p:nvCxnSpPr>
          <p:cNvPr id="42" name="直线箭头连接符 41"/>
          <p:cNvCxnSpPr/>
          <p:nvPr/>
        </p:nvCxnSpPr>
        <p:spPr>
          <a:xfrm>
            <a:off x="2179053" y="2326953"/>
            <a:ext cx="526954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/>
          <p:nvPr/>
        </p:nvCxnSpPr>
        <p:spPr>
          <a:xfrm>
            <a:off x="4156498" y="2319780"/>
            <a:ext cx="526954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>
            <a:off x="5769571" y="2319780"/>
            <a:ext cx="526954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7165320" y="3440707"/>
            <a:ext cx="0" cy="448118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cxnSpLocks/>
          </p:cNvCxnSpPr>
          <p:nvPr/>
        </p:nvCxnSpPr>
        <p:spPr>
          <a:xfrm flipH="1" flipV="1">
            <a:off x="5272210" y="4934552"/>
            <a:ext cx="639493" cy="13148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6" name="Picture 3">
            <a:extLst>
              <a:ext uri="{FF2B5EF4-FFF2-40B4-BE49-F238E27FC236}">
                <a16:creationId xmlns:a16="http://schemas.microsoft.com/office/drawing/2014/main" id="{991A8797-2627-AF45-AB95-B42092456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" name="TextBox 10">
            <a:extLst>
              <a:ext uri="{FF2B5EF4-FFF2-40B4-BE49-F238E27FC236}">
                <a16:creationId xmlns:a16="http://schemas.microsoft.com/office/drawing/2014/main" id="{503464E5-58C1-DD46-9D7D-43381DC87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A167E4-8170-4745-A7B1-222F72613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50" b="2595"/>
          <a:stretch/>
        </p:blipFill>
        <p:spPr>
          <a:xfrm>
            <a:off x="5981975" y="4026345"/>
            <a:ext cx="2070011" cy="1793768"/>
          </a:xfrm>
          <a:prstGeom prst="rect">
            <a:avLst/>
          </a:prstGeom>
        </p:spPr>
      </p:pic>
      <p:sp>
        <p:nvSpPr>
          <p:cNvPr id="49" name="Oval 68">
            <a:extLst>
              <a:ext uri="{FF2B5EF4-FFF2-40B4-BE49-F238E27FC236}">
                <a16:creationId xmlns:a16="http://schemas.microsoft.com/office/drawing/2014/main" id="{C28215EF-E321-164F-940C-326325E4F1F4}"/>
              </a:ext>
            </a:extLst>
          </p:cNvPr>
          <p:cNvSpPr/>
          <p:nvPr/>
        </p:nvSpPr>
        <p:spPr>
          <a:xfrm rot="21366453">
            <a:off x="501491" y="4030134"/>
            <a:ext cx="1684859" cy="168485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73824A5F-651E-A042-8E08-21476AA96012}"/>
              </a:ext>
            </a:extLst>
          </p:cNvPr>
          <p:cNvSpPr>
            <a:spLocks noEditPoints="1"/>
          </p:cNvSpPr>
          <p:nvPr/>
        </p:nvSpPr>
        <p:spPr bwMode="auto">
          <a:xfrm rot="21366453">
            <a:off x="1573399" y="5046825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65BA9B1D-AEDF-C044-B88B-F75883FC49C9}"/>
              </a:ext>
            </a:extLst>
          </p:cNvPr>
          <p:cNvSpPr>
            <a:spLocks noEditPoints="1"/>
          </p:cNvSpPr>
          <p:nvPr/>
        </p:nvSpPr>
        <p:spPr bwMode="auto">
          <a:xfrm rot="20602326">
            <a:off x="1087401" y="4189821"/>
            <a:ext cx="637510" cy="349222"/>
          </a:xfrm>
          <a:custGeom>
            <a:avLst/>
            <a:gdLst/>
            <a:ahLst/>
            <a:cxnLst>
              <a:cxn ang="0">
                <a:pos x="83" y="15"/>
              </a:cxn>
              <a:cxn ang="0">
                <a:pos x="65" y="13"/>
              </a:cxn>
              <a:cxn ang="0">
                <a:pos x="71" y="10"/>
              </a:cxn>
              <a:cxn ang="0">
                <a:pos x="63" y="13"/>
              </a:cxn>
              <a:cxn ang="0">
                <a:pos x="56" y="6"/>
              </a:cxn>
              <a:cxn ang="0">
                <a:pos x="52" y="5"/>
              </a:cxn>
              <a:cxn ang="0">
                <a:pos x="53" y="10"/>
              </a:cxn>
              <a:cxn ang="0">
                <a:pos x="40" y="7"/>
              </a:cxn>
              <a:cxn ang="0">
                <a:pos x="36" y="4"/>
              </a:cxn>
              <a:cxn ang="0">
                <a:pos x="39" y="8"/>
              </a:cxn>
              <a:cxn ang="0">
                <a:pos x="31" y="17"/>
              </a:cxn>
              <a:cxn ang="0">
                <a:pos x="23" y="16"/>
              </a:cxn>
              <a:cxn ang="0">
                <a:pos x="7" y="34"/>
              </a:cxn>
              <a:cxn ang="0">
                <a:pos x="2" y="42"/>
              </a:cxn>
              <a:cxn ang="0">
                <a:pos x="8" y="37"/>
              </a:cxn>
              <a:cxn ang="0">
                <a:pos x="31" y="38"/>
              </a:cxn>
              <a:cxn ang="0">
                <a:pos x="32" y="45"/>
              </a:cxn>
              <a:cxn ang="0">
                <a:pos x="33" y="39"/>
              </a:cxn>
              <a:cxn ang="0">
                <a:pos x="39" y="46"/>
              </a:cxn>
              <a:cxn ang="0">
                <a:pos x="44" y="42"/>
              </a:cxn>
              <a:cxn ang="0">
                <a:pos x="53" y="37"/>
              </a:cxn>
              <a:cxn ang="0">
                <a:pos x="53" y="44"/>
              </a:cxn>
              <a:cxn ang="0">
                <a:pos x="56" y="39"/>
              </a:cxn>
              <a:cxn ang="0">
                <a:pos x="62" y="33"/>
              </a:cxn>
              <a:cxn ang="0">
                <a:pos x="71" y="34"/>
              </a:cxn>
              <a:cxn ang="0">
                <a:pos x="69" y="27"/>
              </a:cxn>
              <a:cxn ang="0">
                <a:pos x="74" y="31"/>
              </a:cxn>
              <a:cxn ang="0">
                <a:pos x="69" y="25"/>
              </a:cxn>
              <a:cxn ang="0">
                <a:pos x="83" y="17"/>
              </a:cxn>
              <a:cxn ang="0">
                <a:pos x="87" y="10"/>
              </a:cxn>
              <a:cxn ang="0">
                <a:pos x="39" y="18"/>
              </a:cxn>
              <a:cxn ang="0">
                <a:pos x="43" y="32"/>
              </a:cxn>
              <a:cxn ang="0">
                <a:pos x="64" y="18"/>
              </a:cxn>
              <a:cxn ang="0">
                <a:pos x="63" y="27"/>
              </a:cxn>
            </a:cxnLst>
            <a:rect l="0" t="0" r="r" b="b"/>
            <a:pathLst>
              <a:path w="92" h="49">
                <a:moveTo>
                  <a:pt x="87" y="10"/>
                </a:moveTo>
                <a:cubicBezTo>
                  <a:pt x="84" y="10"/>
                  <a:pt x="85" y="13"/>
                  <a:pt x="83" y="15"/>
                </a:cubicBezTo>
                <a:cubicBezTo>
                  <a:pt x="78" y="16"/>
                  <a:pt x="73" y="17"/>
                  <a:pt x="69" y="18"/>
                </a:cubicBezTo>
                <a:cubicBezTo>
                  <a:pt x="68" y="16"/>
                  <a:pt x="66" y="15"/>
                  <a:pt x="65" y="13"/>
                </a:cubicBezTo>
                <a:cubicBezTo>
                  <a:pt x="66" y="13"/>
                  <a:pt x="66" y="11"/>
                  <a:pt x="67" y="11"/>
                </a:cubicBezTo>
                <a:cubicBezTo>
                  <a:pt x="68" y="10"/>
                  <a:pt x="71" y="11"/>
                  <a:pt x="71" y="10"/>
                </a:cubicBezTo>
                <a:cubicBezTo>
                  <a:pt x="70" y="8"/>
                  <a:pt x="70" y="6"/>
                  <a:pt x="66" y="6"/>
                </a:cubicBezTo>
                <a:cubicBezTo>
                  <a:pt x="64" y="8"/>
                  <a:pt x="67" y="11"/>
                  <a:pt x="63" y="13"/>
                </a:cubicBezTo>
                <a:cubicBezTo>
                  <a:pt x="61" y="11"/>
                  <a:pt x="57" y="11"/>
                  <a:pt x="55" y="10"/>
                </a:cubicBezTo>
                <a:cubicBezTo>
                  <a:pt x="56" y="9"/>
                  <a:pt x="56" y="7"/>
                  <a:pt x="56" y="6"/>
                </a:cubicBezTo>
                <a:cubicBezTo>
                  <a:pt x="57" y="6"/>
                  <a:pt x="59" y="7"/>
                  <a:pt x="59" y="6"/>
                </a:cubicBezTo>
                <a:cubicBezTo>
                  <a:pt x="59" y="3"/>
                  <a:pt x="53" y="0"/>
                  <a:pt x="52" y="5"/>
                </a:cubicBezTo>
                <a:cubicBezTo>
                  <a:pt x="52" y="7"/>
                  <a:pt x="54" y="5"/>
                  <a:pt x="54" y="7"/>
                </a:cubicBezTo>
                <a:cubicBezTo>
                  <a:pt x="54" y="8"/>
                  <a:pt x="54" y="9"/>
                  <a:pt x="53" y="10"/>
                </a:cubicBezTo>
                <a:cubicBezTo>
                  <a:pt x="49" y="10"/>
                  <a:pt x="45" y="9"/>
                  <a:pt x="42" y="11"/>
                </a:cubicBezTo>
                <a:cubicBezTo>
                  <a:pt x="41" y="9"/>
                  <a:pt x="40" y="9"/>
                  <a:pt x="40" y="7"/>
                </a:cubicBezTo>
                <a:cubicBezTo>
                  <a:pt x="42" y="7"/>
                  <a:pt x="43" y="7"/>
                  <a:pt x="43" y="5"/>
                </a:cubicBezTo>
                <a:cubicBezTo>
                  <a:pt x="42" y="3"/>
                  <a:pt x="38" y="3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7" y="8"/>
                  <a:pt x="39" y="7"/>
                  <a:pt x="39" y="8"/>
                </a:cubicBezTo>
                <a:cubicBezTo>
                  <a:pt x="40" y="9"/>
                  <a:pt x="40" y="10"/>
                  <a:pt x="40" y="11"/>
                </a:cubicBezTo>
                <a:cubicBezTo>
                  <a:pt x="36" y="12"/>
                  <a:pt x="34" y="15"/>
                  <a:pt x="31" y="17"/>
                </a:cubicBezTo>
                <a:cubicBezTo>
                  <a:pt x="28" y="15"/>
                  <a:pt x="31" y="10"/>
                  <a:pt x="27" y="9"/>
                </a:cubicBezTo>
                <a:cubicBezTo>
                  <a:pt x="25" y="9"/>
                  <a:pt x="22" y="12"/>
                  <a:pt x="23" y="16"/>
                </a:cubicBezTo>
                <a:cubicBezTo>
                  <a:pt x="37" y="15"/>
                  <a:pt x="25" y="21"/>
                  <a:pt x="26" y="29"/>
                </a:cubicBezTo>
                <a:cubicBezTo>
                  <a:pt x="20" y="30"/>
                  <a:pt x="14" y="33"/>
                  <a:pt x="7" y="34"/>
                </a:cubicBezTo>
                <a:cubicBezTo>
                  <a:pt x="6" y="34"/>
                  <a:pt x="7" y="32"/>
                  <a:pt x="5" y="33"/>
                </a:cubicBezTo>
                <a:cubicBezTo>
                  <a:pt x="1" y="33"/>
                  <a:pt x="0" y="39"/>
                  <a:pt x="2" y="42"/>
                </a:cubicBezTo>
                <a:cubicBezTo>
                  <a:pt x="4" y="42"/>
                  <a:pt x="4" y="42"/>
                  <a:pt x="6" y="42"/>
                </a:cubicBezTo>
                <a:cubicBezTo>
                  <a:pt x="7" y="41"/>
                  <a:pt x="7" y="39"/>
                  <a:pt x="8" y="37"/>
                </a:cubicBezTo>
                <a:cubicBezTo>
                  <a:pt x="14" y="35"/>
                  <a:pt x="20" y="32"/>
                  <a:pt x="27" y="31"/>
                </a:cubicBezTo>
                <a:cubicBezTo>
                  <a:pt x="27" y="34"/>
                  <a:pt x="29" y="36"/>
                  <a:pt x="31" y="38"/>
                </a:cubicBezTo>
                <a:cubicBezTo>
                  <a:pt x="30" y="41"/>
                  <a:pt x="27" y="39"/>
                  <a:pt x="25" y="41"/>
                </a:cubicBezTo>
                <a:cubicBezTo>
                  <a:pt x="25" y="45"/>
                  <a:pt x="29" y="46"/>
                  <a:pt x="32" y="45"/>
                </a:cubicBezTo>
                <a:cubicBezTo>
                  <a:pt x="32" y="43"/>
                  <a:pt x="31" y="43"/>
                  <a:pt x="31" y="42"/>
                </a:cubicBezTo>
                <a:cubicBezTo>
                  <a:pt x="32" y="41"/>
                  <a:pt x="32" y="39"/>
                  <a:pt x="33" y="39"/>
                </a:cubicBezTo>
                <a:cubicBezTo>
                  <a:pt x="35" y="40"/>
                  <a:pt x="39" y="39"/>
                  <a:pt x="41" y="40"/>
                </a:cubicBezTo>
                <a:cubicBezTo>
                  <a:pt x="42" y="44"/>
                  <a:pt x="39" y="43"/>
                  <a:pt x="39" y="46"/>
                </a:cubicBezTo>
                <a:cubicBezTo>
                  <a:pt x="40" y="49"/>
                  <a:pt x="47" y="49"/>
                  <a:pt x="46" y="44"/>
                </a:cubicBezTo>
                <a:cubicBezTo>
                  <a:pt x="46" y="43"/>
                  <a:pt x="43" y="44"/>
                  <a:pt x="44" y="42"/>
                </a:cubicBezTo>
                <a:cubicBezTo>
                  <a:pt x="43" y="41"/>
                  <a:pt x="44" y="40"/>
                  <a:pt x="44" y="39"/>
                </a:cubicBezTo>
                <a:cubicBezTo>
                  <a:pt x="48" y="39"/>
                  <a:pt x="50" y="38"/>
                  <a:pt x="53" y="37"/>
                </a:cubicBezTo>
                <a:cubicBezTo>
                  <a:pt x="54" y="38"/>
                  <a:pt x="54" y="39"/>
                  <a:pt x="55" y="40"/>
                </a:cubicBezTo>
                <a:cubicBezTo>
                  <a:pt x="54" y="42"/>
                  <a:pt x="53" y="42"/>
                  <a:pt x="53" y="44"/>
                </a:cubicBezTo>
                <a:cubicBezTo>
                  <a:pt x="56" y="46"/>
                  <a:pt x="60" y="43"/>
                  <a:pt x="60" y="40"/>
                </a:cubicBezTo>
                <a:cubicBezTo>
                  <a:pt x="60" y="38"/>
                  <a:pt x="57" y="40"/>
                  <a:pt x="56" y="39"/>
                </a:cubicBezTo>
                <a:cubicBezTo>
                  <a:pt x="56" y="38"/>
                  <a:pt x="55" y="37"/>
                  <a:pt x="55" y="36"/>
                </a:cubicBezTo>
                <a:cubicBezTo>
                  <a:pt x="58" y="35"/>
                  <a:pt x="59" y="33"/>
                  <a:pt x="62" y="33"/>
                </a:cubicBezTo>
                <a:cubicBezTo>
                  <a:pt x="65" y="34"/>
                  <a:pt x="64" y="36"/>
                  <a:pt x="65" y="39"/>
                </a:cubicBezTo>
                <a:cubicBezTo>
                  <a:pt x="68" y="39"/>
                  <a:pt x="70" y="38"/>
                  <a:pt x="71" y="34"/>
                </a:cubicBezTo>
                <a:cubicBezTo>
                  <a:pt x="68" y="32"/>
                  <a:pt x="64" y="35"/>
                  <a:pt x="64" y="31"/>
                </a:cubicBezTo>
                <a:cubicBezTo>
                  <a:pt x="66" y="30"/>
                  <a:pt x="67" y="28"/>
                  <a:pt x="69" y="27"/>
                </a:cubicBezTo>
                <a:cubicBezTo>
                  <a:pt x="70" y="27"/>
                  <a:pt x="71" y="27"/>
                  <a:pt x="72" y="27"/>
                </a:cubicBezTo>
                <a:cubicBezTo>
                  <a:pt x="72" y="29"/>
                  <a:pt x="72" y="31"/>
                  <a:pt x="74" y="31"/>
                </a:cubicBezTo>
                <a:cubicBezTo>
                  <a:pt x="78" y="32"/>
                  <a:pt x="78" y="26"/>
                  <a:pt x="76" y="24"/>
                </a:cubicBezTo>
                <a:cubicBezTo>
                  <a:pt x="73" y="24"/>
                  <a:pt x="72" y="27"/>
                  <a:pt x="69" y="25"/>
                </a:cubicBezTo>
                <a:cubicBezTo>
                  <a:pt x="70" y="23"/>
                  <a:pt x="69" y="20"/>
                  <a:pt x="70" y="19"/>
                </a:cubicBezTo>
                <a:cubicBezTo>
                  <a:pt x="74" y="18"/>
                  <a:pt x="79" y="17"/>
                  <a:pt x="83" y="17"/>
                </a:cubicBezTo>
                <a:cubicBezTo>
                  <a:pt x="85" y="19"/>
                  <a:pt x="90" y="21"/>
                  <a:pt x="92" y="17"/>
                </a:cubicBezTo>
                <a:cubicBezTo>
                  <a:pt x="91" y="13"/>
                  <a:pt x="90" y="10"/>
                  <a:pt x="87" y="10"/>
                </a:cubicBezTo>
                <a:close/>
                <a:moveTo>
                  <a:pt x="43" y="32"/>
                </a:moveTo>
                <a:cubicBezTo>
                  <a:pt x="38" y="31"/>
                  <a:pt x="34" y="21"/>
                  <a:pt x="39" y="18"/>
                </a:cubicBezTo>
                <a:cubicBezTo>
                  <a:pt x="44" y="16"/>
                  <a:pt x="52" y="19"/>
                  <a:pt x="52" y="23"/>
                </a:cubicBezTo>
                <a:cubicBezTo>
                  <a:pt x="53" y="28"/>
                  <a:pt x="47" y="32"/>
                  <a:pt x="43" y="32"/>
                </a:cubicBezTo>
                <a:close/>
                <a:moveTo>
                  <a:pt x="63" y="27"/>
                </a:moveTo>
                <a:cubicBezTo>
                  <a:pt x="55" y="27"/>
                  <a:pt x="59" y="13"/>
                  <a:pt x="64" y="18"/>
                </a:cubicBezTo>
                <a:cubicBezTo>
                  <a:pt x="64" y="21"/>
                  <a:pt x="65" y="25"/>
                  <a:pt x="63" y="27"/>
                </a:cubicBezTo>
                <a:close/>
                <a:moveTo>
                  <a:pt x="63" y="27"/>
                </a:moveTo>
                <a:cubicBezTo>
                  <a:pt x="63" y="27"/>
                  <a:pt x="63" y="27"/>
                  <a:pt x="63" y="2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31B5982D-53A3-D543-AC43-1B6A6F54D9F6}"/>
              </a:ext>
            </a:extLst>
          </p:cNvPr>
          <p:cNvSpPr>
            <a:spLocks noEditPoints="1"/>
          </p:cNvSpPr>
          <p:nvPr/>
        </p:nvSpPr>
        <p:spPr bwMode="auto">
          <a:xfrm rot="21366453">
            <a:off x="748506" y="4274099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A226888A-4ED4-BB40-9975-95CE50E0D966}"/>
              </a:ext>
            </a:extLst>
          </p:cNvPr>
          <p:cNvSpPr>
            <a:spLocks noEditPoints="1"/>
          </p:cNvSpPr>
          <p:nvPr/>
        </p:nvSpPr>
        <p:spPr bwMode="auto">
          <a:xfrm rot="5166453">
            <a:off x="568661" y="4906372"/>
            <a:ext cx="637510" cy="349222"/>
          </a:xfrm>
          <a:custGeom>
            <a:avLst/>
            <a:gdLst/>
            <a:ahLst/>
            <a:cxnLst>
              <a:cxn ang="0">
                <a:pos x="83" y="15"/>
              </a:cxn>
              <a:cxn ang="0">
                <a:pos x="65" y="13"/>
              </a:cxn>
              <a:cxn ang="0">
                <a:pos x="71" y="10"/>
              </a:cxn>
              <a:cxn ang="0">
                <a:pos x="63" y="13"/>
              </a:cxn>
              <a:cxn ang="0">
                <a:pos x="56" y="6"/>
              </a:cxn>
              <a:cxn ang="0">
                <a:pos x="52" y="5"/>
              </a:cxn>
              <a:cxn ang="0">
                <a:pos x="53" y="10"/>
              </a:cxn>
              <a:cxn ang="0">
                <a:pos x="40" y="7"/>
              </a:cxn>
              <a:cxn ang="0">
                <a:pos x="36" y="4"/>
              </a:cxn>
              <a:cxn ang="0">
                <a:pos x="39" y="8"/>
              </a:cxn>
              <a:cxn ang="0">
                <a:pos x="31" y="17"/>
              </a:cxn>
              <a:cxn ang="0">
                <a:pos x="23" y="16"/>
              </a:cxn>
              <a:cxn ang="0">
                <a:pos x="7" y="34"/>
              </a:cxn>
              <a:cxn ang="0">
                <a:pos x="2" y="42"/>
              </a:cxn>
              <a:cxn ang="0">
                <a:pos x="8" y="37"/>
              </a:cxn>
              <a:cxn ang="0">
                <a:pos x="31" y="38"/>
              </a:cxn>
              <a:cxn ang="0">
                <a:pos x="32" y="45"/>
              </a:cxn>
              <a:cxn ang="0">
                <a:pos x="33" y="39"/>
              </a:cxn>
              <a:cxn ang="0">
                <a:pos x="39" y="46"/>
              </a:cxn>
              <a:cxn ang="0">
                <a:pos x="44" y="42"/>
              </a:cxn>
              <a:cxn ang="0">
                <a:pos x="53" y="37"/>
              </a:cxn>
              <a:cxn ang="0">
                <a:pos x="53" y="44"/>
              </a:cxn>
              <a:cxn ang="0">
                <a:pos x="56" y="39"/>
              </a:cxn>
              <a:cxn ang="0">
                <a:pos x="62" y="33"/>
              </a:cxn>
              <a:cxn ang="0">
                <a:pos x="71" y="34"/>
              </a:cxn>
              <a:cxn ang="0">
                <a:pos x="69" y="27"/>
              </a:cxn>
              <a:cxn ang="0">
                <a:pos x="74" y="31"/>
              </a:cxn>
              <a:cxn ang="0">
                <a:pos x="69" y="25"/>
              </a:cxn>
              <a:cxn ang="0">
                <a:pos x="83" y="17"/>
              </a:cxn>
              <a:cxn ang="0">
                <a:pos x="87" y="10"/>
              </a:cxn>
              <a:cxn ang="0">
                <a:pos x="39" y="18"/>
              </a:cxn>
              <a:cxn ang="0">
                <a:pos x="43" y="32"/>
              </a:cxn>
              <a:cxn ang="0">
                <a:pos x="64" y="18"/>
              </a:cxn>
              <a:cxn ang="0">
                <a:pos x="63" y="27"/>
              </a:cxn>
            </a:cxnLst>
            <a:rect l="0" t="0" r="r" b="b"/>
            <a:pathLst>
              <a:path w="92" h="49">
                <a:moveTo>
                  <a:pt x="87" y="10"/>
                </a:moveTo>
                <a:cubicBezTo>
                  <a:pt x="84" y="10"/>
                  <a:pt x="85" y="13"/>
                  <a:pt x="83" y="15"/>
                </a:cubicBezTo>
                <a:cubicBezTo>
                  <a:pt x="78" y="16"/>
                  <a:pt x="73" y="17"/>
                  <a:pt x="69" y="18"/>
                </a:cubicBezTo>
                <a:cubicBezTo>
                  <a:pt x="68" y="16"/>
                  <a:pt x="66" y="15"/>
                  <a:pt x="65" y="13"/>
                </a:cubicBezTo>
                <a:cubicBezTo>
                  <a:pt x="66" y="13"/>
                  <a:pt x="66" y="11"/>
                  <a:pt x="67" y="11"/>
                </a:cubicBezTo>
                <a:cubicBezTo>
                  <a:pt x="68" y="10"/>
                  <a:pt x="71" y="11"/>
                  <a:pt x="71" y="10"/>
                </a:cubicBezTo>
                <a:cubicBezTo>
                  <a:pt x="70" y="8"/>
                  <a:pt x="70" y="6"/>
                  <a:pt x="66" y="6"/>
                </a:cubicBezTo>
                <a:cubicBezTo>
                  <a:pt x="64" y="8"/>
                  <a:pt x="67" y="11"/>
                  <a:pt x="63" y="13"/>
                </a:cubicBezTo>
                <a:cubicBezTo>
                  <a:pt x="61" y="11"/>
                  <a:pt x="57" y="11"/>
                  <a:pt x="55" y="10"/>
                </a:cubicBezTo>
                <a:cubicBezTo>
                  <a:pt x="56" y="9"/>
                  <a:pt x="56" y="7"/>
                  <a:pt x="56" y="6"/>
                </a:cubicBezTo>
                <a:cubicBezTo>
                  <a:pt x="57" y="6"/>
                  <a:pt x="59" y="7"/>
                  <a:pt x="59" y="6"/>
                </a:cubicBezTo>
                <a:cubicBezTo>
                  <a:pt x="59" y="3"/>
                  <a:pt x="53" y="0"/>
                  <a:pt x="52" y="5"/>
                </a:cubicBezTo>
                <a:cubicBezTo>
                  <a:pt x="52" y="7"/>
                  <a:pt x="54" y="5"/>
                  <a:pt x="54" y="7"/>
                </a:cubicBezTo>
                <a:cubicBezTo>
                  <a:pt x="54" y="8"/>
                  <a:pt x="54" y="9"/>
                  <a:pt x="53" y="10"/>
                </a:cubicBezTo>
                <a:cubicBezTo>
                  <a:pt x="49" y="10"/>
                  <a:pt x="45" y="9"/>
                  <a:pt x="42" y="11"/>
                </a:cubicBezTo>
                <a:cubicBezTo>
                  <a:pt x="41" y="9"/>
                  <a:pt x="40" y="9"/>
                  <a:pt x="40" y="7"/>
                </a:cubicBezTo>
                <a:cubicBezTo>
                  <a:pt x="42" y="7"/>
                  <a:pt x="43" y="7"/>
                  <a:pt x="43" y="5"/>
                </a:cubicBezTo>
                <a:cubicBezTo>
                  <a:pt x="42" y="3"/>
                  <a:pt x="38" y="3"/>
                  <a:pt x="36" y="4"/>
                </a:cubicBezTo>
                <a:cubicBezTo>
                  <a:pt x="36" y="7"/>
                  <a:pt x="36" y="7"/>
                  <a:pt x="36" y="7"/>
                </a:cubicBezTo>
                <a:cubicBezTo>
                  <a:pt x="37" y="8"/>
                  <a:pt x="39" y="7"/>
                  <a:pt x="39" y="8"/>
                </a:cubicBezTo>
                <a:cubicBezTo>
                  <a:pt x="40" y="9"/>
                  <a:pt x="40" y="10"/>
                  <a:pt x="40" y="11"/>
                </a:cubicBezTo>
                <a:cubicBezTo>
                  <a:pt x="36" y="12"/>
                  <a:pt x="34" y="15"/>
                  <a:pt x="31" y="17"/>
                </a:cubicBezTo>
                <a:cubicBezTo>
                  <a:pt x="28" y="15"/>
                  <a:pt x="31" y="10"/>
                  <a:pt x="27" y="9"/>
                </a:cubicBezTo>
                <a:cubicBezTo>
                  <a:pt x="25" y="9"/>
                  <a:pt x="22" y="12"/>
                  <a:pt x="23" y="16"/>
                </a:cubicBezTo>
                <a:cubicBezTo>
                  <a:pt x="37" y="15"/>
                  <a:pt x="25" y="21"/>
                  <a:pt x="26" y="29"/>
                </a:cubicBezTo>
                <a:cubicBezTo>
                  <a:pt x="20" y="30"/>
                  <a:pt x="14" y="33"/>
                  <a:pt x="7" y="34"/>
                </a:cubicBezTo>
                <a:cubicBezTo>
                  <a:pt x="6" y="34"/>
                  <a:pt x="7" y="32"/>
                  <a:pt x="5" y="33"/>
                </a:cubicBezTo>
                <a:cubicBezTo>
                  <a:pt x="1" y="33"/>
                  <a:pt x="0" y="39"/>
                  <a:pt x="2" y="42"/>
                </a:cubicBezTo>
                <a:cubicBezTo>
                  <a:pt x="4" y="42"/>
                  <a:pt x="4" y="42"/>
                  <a:pt x="6" y="42"/>
                </a:cubicBezTo>
                <a:cubicBezTo>
                  <a:pt x="7" y="41"/>
                  <a:pt x="7" y="39"/>
                  <a:pt x="8" y="37"/>
                </a:cubicBezTo>
                <a:cubicBezTo>
                  <a:pt x="14" y="35"/>
                  <a:pt x="20" y="32"/>
                  <a:pt x="27" y="31"/>
                </a:cubicBezTo>
                <a:cubicBezTo>
                  <a:pt x="27" y="34"/>
                  <a:pt x="29" y="36"/>
                  <a:pt x="31" y="38"/>
                </a:cubicBezTo>
                <a:cubicBezTo>
                  <a:pt x="30" y="41"/>
                  <a:pt x="27" y="39"/>
                  <a:pt x="25" y="41"/>
                </a:cubicBezTo>
                <a:cubicBezTo>
                  <a:pt x="25" y="45"/>
                  <a:pt x="29" y="46"/>
                  <a:pt x="32" y="45"/>
                </a:cubicBezTo>
                <a:cubicBezTo>
                  <a:pt x="32" y="43"/>
                  <a:pt x="31" y="43"/>
                  <a:pt x="31" y="42"/>
                </a:cubicBezTo>
                <a:cubicBezTo>
                  <a:pt x="32" y="41"/>
                  <a:pt x="32" y="39"/>
                  <a:pt x="33" y="39"/>
                </a:cubicBezTo>
                <a:cubicBezTo>
                  <a:pt x="35" y="40"/>
                  <a:pt x="39" y="39"/>
                  <a:pt x="41" y="40"/>
                </a:cubicBezTo>
                <a:cubicBezTo>
                  <a:pt x="42" y="44"/>
                  <a:pt x="39" y="43"/>
                  <a:pt x="39" y="46"/>
                </a:cubicBezTo>
                <a:cubicBezTo>
                  <a:pt x="40" y="49"/>
                  <a:pt x="47" y="49"/>
                  <a:pt x="46" y="44"/>
                </a:cubicBezTo>
                <a:cubicBezTo>
                  <a:pt x="46" y="43"/>
                  <a:pt x="43" y="44"/>
                  <a:pt x="44" y="42"/>
                </a:cubicBezTo>
                <a:cubicBezTo>
                  <a:pt x="43" y="41"/>
                  <a:pt x="44" y="40"/>
                  <a:pt x="44" y="39"/>
                </a:cubicBezTo>
                <a:cubicBezTo>
                  <a:pt x="48" y="39"/>
                  <a:pt x="50" y="38"/>
                  <a:pt x="53" y="37"/>
                </a:cubicBezTo>
                <a:cubicBezTo>
                  <a:pt x="54" y="38"/>
                  <a:pt x="54" y="39"/>
                  <a:pt x="55" y="40"/>
                </a:cubicBezTo>
                <a:cubicBezTo>
                  <a:pt x="54" y="42"/>
                  <a:pt x="53" y="42"/>
                  <a:pt x="53" y="44"/>
                </a:cubicBezTo>
                <a:cubicBezTo>
                  <a:pt x="56" y="46"/>
                  <a:pt x="60" y="43"/>
                  <a:pt x="60" y="40"/>
                </a:cubicBezTo>
                <a:cubicBezTo>
                  <a:pt x="60" y="38"/>
                  <a:pt x="57" y="40"/>
                  <a:pt x="56" y="39"/>
                </a:cubicBezTo>
                <a:cubicBezTo>
                  <a:pt x="56" y="38"/>
                  <a:pt x="55" y="37"/>
                  <a:pt x="55" y="36"/>
                </a:cubicBezTo>
                <a:cubicBezTo>
                  <a:pt x="58" y="35"/>
                  <a:pt x="59" y="33"/>
                  <a:pt x="62" y="33"/>
                </a:cubicBezTo>
                <a:cubicBezTo>
                  <a:pt x="65" y="34"/>
                  <a:pt x="64" y="36"/>
                  <a:pt x="65" y="39"/>
                </a:cubicBezTo>
                <a:cubicBezTo>
                  <a:pt x="68" y="39"/>
                  <a:pt x="70" y="38"/>
                  <a:pt x="71" y="34"/>
                </a:cubicBezTo>
                <a:cubicBezTo>
                  <a:pt x="68" y="32"/>
                  <a:pt x="64" y="35"/>
                  <a:pt x="64" y="31"/>
                </a:cubicBezTo>
                <a:cubicBezTo>
                  <a:pt x="66" y="30"/>
                  <a:pt x="67" y="28"/>
                  <a:pt x="69" y="27"/>
                </a:cubicBezTo>
                <a:cubicBezTo>
                  <a:pt x="70" y="27"/>
                  <a:pt x="71" y="27"/>
                  <a:pt x="72" y="27"/>
                </a:cubicBezTo>
                <a:cubicBezTo>
                  <a:pt x="72" y="29"/>
                  <a:pt x="72" y="31"/>
                  <a:pt x="74" y="31"/>
                </a:cubicBezTo>
                <a:cubicBezTo>
                  <a:pt x="78" y="32"/>
                  <a:pt x="78" y="26"/>
                  <a:pt x="76" y="24"/>
                </a:cubicBezTo>
                <a:cubicBezTo>
                  <a:pt x="73" y="24"/>
                  <a:pt x="72" y="27"/>
                  <a:pt x="69" y="25"/>
                </a:cubicBezTo>
                <a:cubicBezTo>
                  <a:pt x="70" y="23"/>
                  <a:pt x="69" y="20"/>
                  <a:pt x="70" y="19"/>
                </a:cubicBezTo>
                <a:cubicBezTo>
                  <a:pt x="74" y="18"/>
                  <a:pt x="79" y="17"/>
                  <a:pt x="83" y="17"/>
                </a:cubicBezTo>
                <a:cubicBezTo>
                  <a:pt x="85" y="19"/>
                  <a:pt x="90" y="21"/>
                  <a:pt x="92" y="17"/>
                </a:cubicBezTo>
                <a:cubicBezTo>
                  <a:pt x="91" y="13"/>
                  <a:pt x="90" y="10"/>
                  <a:pt x="87" y="10"/>
                </a:cubicBezTo>
                <a:close/>
                <a:moveTo>
                  <a:pt x="43" y="32"/>
                </a:moveTo>
                <a:cubicBezTo>
                  <a:pt x="38" y="31"/>
                  <a:pt x="34" y="21"/>
                  <a:pt x="39" y="18"/>
                </a:cubicBezTo>
                <a:cubicBezTo>
                  <a:pt x="44" y="16"/>
                  <a:pt x="52" y="19"/>
                  <a:pt x="52" y="23"/>
                </a:cubicBezTo>
                <a:cubicBezTo>
                  <a:pt x="53" y="28"/>
                  <a:pt x="47" y="32"/>
                  <a:pt x="43" y="32"/>
                </a:cubicBezTo>
                <a:close/>
                <a:moveTo>
                  <a:pt x="63" y="27"/>
                </a:moveTo>
                <a:cubicBezTo>
                  <a:pt x="55" y="27"/>
                  <a:pt x="59" y="13"/>
                  <a:pt x="64" y="18"/>
                </a:cubicBezTo>
                <a:cubicBezTo>
                  <a:pt x="64" y="21"/>
                  <a:pt x="65" y="25"/>
                  <a:pt x="63" y="27"/>
                </a:cubicBezTo>
                <a:close/>
                <a:moveTo>
                  <a:pt x="63" y="27"/>
                </a:moveTo>
                <a:cubicBezTo>
                  <a:pt x="63" y="27"/>
                  <a:pt x="63" y="27"/>
                  <a:pt x="63" y="27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3">
            <a:extLst>
              <a:ext uri="{FF2B5EF4-FFF2-40B4-BE49-F238E27FC236}">
                <a16:creationId xmlns:a16="http://schemas.microsoft.com/office/drawing/2014/main" id="{A321D5FB-B863-9F4D-B1AB-BF04DA75DBF3}"/>
              </a:ext>
            </a:extLst>
          </p:cNvPr>
          <p:cNvSpPr>
            <a:spLocks noEditPoints="1"/>
          </p:cNvSpPr>
          <p:nvPr/>
        </p:nvSpPr>
        <p:spPr bwMode="auto">
          <a:xfrm rot="21366453">
            <a:off x="1076268" y="4635906"/>
            <a:ext cx="565358" cy="483422"/>
          </a:xfrm>
          <a:custGeom>
            <a:avLst/>
            <a:gdLst/>
            <a:ahLst/>
            <a:cxnLst>
              <a:cxn ang="0">
                <a:pos x="94" y="50"/>
              </a:cxn>
              <a:cxn ang="0">
                <a:pos x="77" y="48"/>
              </a:cxn>
              <a:cxn ang="0">
                <a:pos x="74" y="32"/>
              </a:cxn>
              <a:cxn ang="0">
                <a:pos x="86" y="26"/>
              </a:cxn>
              <a:cxn ang="0">
                <a:pos x="86" y="19"/>
              </a:cxn>
              <a:cxn ang="0">
                <a:pos x="83" y="23"/>
              </a:cxn>
              <a:cxn ang="0">
                <a:pos x="65" y="23"/>
              </a:cxn>
              <a:cxn ang="0">
                <a:pos x="74" y="11"/>
              </a:cxn>
              <a:cxn ang="0">
                <a:pos x="71" y="5"/>
              </a:cxn>
              <a:cxn ang="0">
                <a:pos x="70" y="10"/>
              </a:cxn>
              <a:cxn ang="0">
                <a:pos x="54" y="20"/>
              </a:cxn>
              <a:cxn ang="0">
                <a:pos x="57" y="10"/>
              </a:cxn>
              <a:cxn ang="0">
                <a:pos x="53" y="7"/>
              </a:cxn>
              <a:cxn ang="0">
                <a:pos x="54" y="10"/>
              </a:cxn>
              <a:cxn ang="0">
                <a:pos x="52" y="19"/>
              </a:cxn>
              <a:cxn ang="0">
                <a:pos x="35" y="8"/>
              </a:cxn>
              <a:cxn ang="0">
                <a:pos x="31" y="0"/>
              </a:cxn>
              <a:cxn ang="0">
                <a:pos x="31" y="10"/>
              </a:cxn>
              <a:cxn ang="0">
                <a:pos x="39" y="23"/>
              </a:cxn>
              <a:cxn ang="0">
                <a:pos x="20" y="23"/>
              </a:cxn>
              <a:cxn ang="0">
                <a:pos x="15" y="19"/>
              </a:cxn>
              <a:cxn ang="0">
                <a:pos x="18" y="25"/>
              </a:cxn>
              <a:cxn ang="0">
                <a:pos x="29" y="33"/>
              </a:cxn>
              <a:cxn ang="0">
                <a:pos x="11" y="43"/>
              </a:cxn>
              <a:cxn ang="0">
                <a:pos x="2" y="43"/>
              </a:cxn>
              <a:cxn ang="0">
                <a:pos x="11" y="47"/>
              </a:cxn>
              <a:cxn ang="0">
                <a:pos x="26" y="47"/>
              </a:cxn>
              <a:cxn ang="0">
                <a:pos x="17" y="56"/>
              </a:cxn>
              <a:cxn ang="0">
                <a:pos x="11" y="58"/>
              </a:cxn>
              <a:cxn ang="0">
                <a:pos x="18" y="59"/>
              </a:cxn>
              <a:cxn ang="0">
                <a:pos x="28" y="55"/>
              </a:cxn>
              <a:cxn ang="0">
                <a:pos x="33" y="71"/>
              </a:cxn>
              <a:cxn ang="0">
                <a:pos x="28" y="76"/>
              </a:cxn>
              <a:cxn ang="0">
                <a:pos x="35" y="73"/>
              </a:cxn>
              <a:cxn ang="0">
                <a:pos x="40" y="68"/>
              </a:cxn>
              <a:cxn ang="0">
                <a:pos x="47" y="83"/>
              </a:cxn>
              <a:cxn ang="0">
                <a:pos x="45" y="89"/>
              </a:cxn>
              <a:cxn ang="0">
                <a:pos x="50" y="84"/>
              </a:cxn>
              <a:cxn ang="0">
                <a:pos x="50" y="70"/>
              </a:cxn>
              <a:cxn ang="0">
                <a:pos x="61" y="69"/>
              </a:cxn>
              <a:cxn ang="0">
                <a:pos x="62" y="82"/>
              </a:cxn>
              <a:cxn ang="0">
                <a:pos x="69" y="84"/>
              </a:cxn>
              <a:cxn ang="0">
                <a:pos x="66" y="79"/>
              </a:cxn>
              <a:cxn ang="0">
                <a:pos x="69" y="64"/>
              </a:cxn>
              <a:cxn ang="0">
                <a:pos x="72" y="71"/>
              </a:cxn>
              <a:cxn ang="0">
                <a:pos x="77" y="70"/>
              </a:cxn>
              <a:cxn ang="0">
                <a:pos x="74" y="68"/>
              </a:cxn>
              <a:cxn ang="0">
                <a:pos x="76" y="53"/>
              </a:cxn>
              <a:cxn ang="0">
                <a:pos x="95" y="60"/>
              </a:cxn>
              <a:cxn ang="0">
                <a:pos x="103" y="49"/>
              </a:cxn>
              <a:cxn ang="0">
                <a:pos x="40" y="40"/>
              </a:cxn>
              <a:cxn ang="0">
                <a:pos x="48" y="40"/>
              </a:cxn>
              <a:cxn ang="0">
                <a:pos x="54" y="52"/>
              </a:cxn>
              <a:cxn ang="0">
                <a:pos x="54" y="46"/>
              </a:cxn>
              <a:cxn ang="0">
                <a:pos x="54" y="52"/>
              </a:cxn>
              <a:cxn ang="0">
                <a:pos x="60" y="36"/>
              </a:cxn>
              <a:cxn ang="0">
                <a:pos x="68" y="36"/>
              </a:cxn>
              <a:cxn ang="0">
                <a:pos x="64" y="40"/>
              </a:cxn>
            </a:cxnLst>
            <a:rect l="0" t="0" r="r" b="b"/>
            <a:pathLst>
              <a:path w="107" h="91">
                <a:moveTo>
                  <a:pt x="103" y="49"/>
                </a:moveTo>
                <a:cubicBezTo>
                  <a:pt x="100" y="47"/>
                  <a:pt x="96" y="47"/>
                  <a:pt x="94" y="50"/>
                </a:cubicBezTo>
                <a:cubicBezTo>
                  <a:pt x="94" y="51"/>
                  <a:pt x="93" y="51"/>
                  <a:pt x="93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7"/>
                  <a:pt x="77" y="46"/>
                  <a:pt x="77" y="45"/>
                </a:cubicBezTo>
                <a:cubicBezTo>
                  <a:pt x="77" y="40"/>
                  <a:pt x="76" y="36"/>
                  <a:pt x="74" y="32"/>
                </a:cubicBezTo>
                <a:cubicBezTo>
                  <a:pt x="84" y="25"/>
                  <a:pt x="84" y="25"/>
                  <a:pt x="84" y="25"/>
                </a:cubicBezTo>
                <a:cubicBezTo>
                  <a:pt x="85" y="26"/>
                  <a:pt x="86" y="26"/>
                  <a:pt x="86" y="26"/>
                </a:cubicBezTo>
                <a:cubicBezTo>
                  <a:pt x="88" y="26"/>
                  <a:pt x="90" y="24"/>
                  <a:pt x="90" y="22"/>
                </a:cubicBezTo>
                <a:cubicBezTo>
                  <a:pt x="89" y="20"/>
                  <a:pt x="88" y="19"/>
                  <a:pt x="86" y="19"/>
                </a:cubicBezTo>
                <a:cubicBezTo>
                  <a:pt x="84" y="19"/>
                  <a:pt x="82" y="21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72" y="30"/>
                  <a:pt x="72" y="30"/>
                  <a:pt x="72" y="30"/>
                </a:cubicBezTo>
                <a:cubicBezTo>
                  <a:pt x="70" y="27"/>
                  <a:pt x="68" y="25"/>
                  <a:pt x="65" y="23"/>
                </a:cubicBezTo>
                <a:cubicBezTo>
                  <a:pt x="72" y="11"/>
                  <a:pt x="72" y="11"/>
                  <a:pt x="72" y="11"/>
                </a:cubicBezTo>
                <a:cubicBezTo>
                  <a:pt x="73" y="11"/>
                  <a:pt x="74" y="11"/>
                  <a:pt x="74" y="11"/>
                </a:cubicBezTo>
                <a:cubicBezTo>
                  <a:pt x="76" y="10"/>
                  <a:pt x="77" y="8"/>
                  <a:pt x="76" y="6"/>
                </a:cubicBezTo>
                <a:cubicBezTo>
                  <a:pt x="75" y="4"/>
                  <a:pt x="73" y="4"/>
                  <a:pt x="71" y="5"/>
                </a:cubicBezTo>
                <a:cubicBezTo>
                  <a:pt x="69" y="6"/>
                  <a:pt x="68" y="8"/>
                  <a:pt x="69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22"/>
                  <a:pt x="62" y="22"/>
                  <a:pt x="62" y="22"/>
                </a:cubicBezTo>
                <a:cubicBezTo>
                  <a:pt x="60" y="21"/>
                  <a:pt x="57" y="20"/>
                  <a:pt x="54" y="20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0"/>
                  <a:pt x="57" y="10"/>
                </a:cubicBezTo>
                <a:cubicBezTo>
                  <a:pt x="58" y="9"/>
                  <a:pt x="58" y="7"/>
                  <a:pt x="57" y="6"/>
                </a:cubicBezTo>
                <a:cubicBezTo>
                  <a:pt x="56" y="5"/>
                  <a:pt x="54" y="5"/>
                  <a:pt x="53" y="7"/>
                </a:cubicBezTo>
                <a:cubicBezTo>
                  <a:pt x="52" y="8"/>
                  <a:pt x="52" y="9"/>
                  <a:pt x="53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19"/>
                  <a:pt x="52" y="19"/>
                </a:cubicBezTo>
                <a:cubicBezTo>
                  <a:pt x="48" y="19"/>
                  <a:pt x="45" y="20"/>
                  <a:pt x="42" y="2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7"/>
                  <a:pt x="36" y="6"/>
                  <a:pt x="36" y="5"/>
                </a:cubicBezTo>
                <a:cubicBezTo>
                  <a:pt x="36" y="2"/>
                  <a:pt x="34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8"/>
                  <a:pt x="29" y="10"/>
                  <a:pt x="31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9" y="23"/>
                  <a:pt x="39" y="23"/>
                  <a:pt x="39" y="23"/>
                </a:cubicBezTo>
                <a:cubicBezTo>
                  <a:pt x="36" y="25"/>
                  <a:pt x="33" y="28"/>
                  <a:pt x="30" y="3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1"/>
                  <a:pt x="20" y="20"/>
                </a:cubicBezTo>
                <a:cubicBezTo>
                  <a:pt x="19" y="19"/>
                  <a:pt x="17" y="18"/>
                  <a:pt x="15" y="19"/>
                </a:cubicBezTo>
                <a:cubicBezTo>
                  <a:pt x="13" y="19"/>
                  <a:pt x="12" y="21"/>
                  <a:pt x="13" y="23"/>
                </a:cubicBezTo>
                <a:cubicBezTo>
                  <a:pt x="14" y="25"/>
                  <a:pt x="16" y="26"/>
                  <a:pt x="18" y="25"/>
                </a:cubicBezTo>
                <a:cubicBezTo>
                  <a:pt x="18" y="25"/>
                  <a:pt x="18" y="25"/>
                  <a:pt x="19" y="25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36"/>
                  <a:pt x="27" y="39"/>
                  <a:pt x="26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2"/>
                  <a:pt x="9" y="41"/>
                  <a:pt x="8" y="41"/>
                </a:cubicBezTo>
                <a:cubicBezTo>
                  <a:pt x="6" y="39"/>
                  <a:pt x="3" y="40"/>
                  <a:pt x="2" y="43"/>
                </a:cubicBezTo>
                <a:cubicBezTo>
                  <a:pt x="0" y="45"/>
                  <a:pt x="1" y="48"/>
                  <a:pt x="4" y="49"/>
                </a:cubicBezTo>
                <a:cubicBezTo>
                  <a:pt x="6" y="51"/>
                  <a:pt x="9" y="50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9"/>
                  <a:pt x="27" y="51"/>
                  <a:pt x="27" y="52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6" y="55"/>
                  <a:pt x="15" y="55"/>
                </a:cubicBezTo>
                <a:cubicBezTo>
                  <a:pt x="13" y="55"/>
                  <a:pt x="11" y="56"/>
                  <a:pt x="11" y="58"/>
                </a:cubicBezTo>
                <a:cubicBezTo>
                  <a:pt x="11" y="60"/>
                  <a:pt x="12" y="62"/>
                  <a:pt x="14" y="62"/>
                </a:cubicBezTo>
                <a:cubicBezTo>
                  <a:pt x="16" y="63"/>
                  <a:pt x="18" y="61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28" y="55"/>
                  <a:pt x="28" y="55"/>
                  <a:pt x="28" y="55"/>
                </a:cubicBezTo>
                <a:cubicBezTo>
                  <a:pt x="30" y="59"/>
                  <a:pt x="33" y="63"/>
                  <a:pt x="38" y="66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1" y="71"/>
                  <a:pt x="30" y="71"/>
                </a:cubicBezTo>
                <a:cubicBezTo>
                  <a:pt x="28" y="72"/>
                  <a:pt x="27" y="74"/>
                  <a:pt x="28" y="76"/>
                </a:cubicBezTo>
                <a:cubicBezTo>
                  <a:pt x="29" y="78"/>
                  <a:pt x="31" y="79"/>
                  <a:pt x="33" y="78"/>
                </a:cubicBezTo>
                <a:cubicBezTo>
                  <a:pt x="35" y="77"/>
                  <a:pt x="36" y="75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5" y="70"/>
                  <a:pt x="48" y="70"/>
                </a:cubicBezTo>
                <a:cubicBezTo>
                  <a:pt x="47" y="83"/>
                  <a:pt x="47" y="83"/>
                  <a:pt x="47" y="83"/>
                </a:cubicBezTo>
                <a:cubicBezTo>
                  <a:pt x="46" y="83"/>
                  <a:pt x="45" y="84"/>
                  <a:pt x="44" y="84"/>
                </a:cubicBezTo>
                <a:cubicBezTo>
                  <a:pt x="43" y="86"/>
                  <a:pt x="44" y="88"/>
                  <a:pt x="45" y="89"/>
                </a:cubicBezTo>
                <a:cubicBezTo>
                  <a:pt x="47" y="91"/>
                  <a:pt x="49" y="90"/>
                  <a:pt x="50" y="89"/>
                </a:cubicBezTo>
                <a:cubicBezTo>
                  <a:pt x="51" y="87"/>
                  <a:pt x="51" y="85"/>
                  <a:pt x="50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50" y="70"/>
                  <a:pt x="50" y="70"/>
                  <a:pt x="50" y="70"/>
                </a:cubicBezTo>
                <a:cubicBezTo>
                  <a:pt x="51" y="70"/>
                  <a:pt x="51" y="70"/>
                  <a:pt x="52" y="70"/>
                </a:cubicBezTo>
                <a:cubicBezTo>
                  <a:pt x="55" y="70"/>
                  <a:pt x="58" y="70"/>
                  <a:pt x="61" y="69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1"/>
                  <a:pt x="63" y="81"/>
                  <a:pt x="62" y="82"/>
                </a:cubicBezTo>
                <a:cubicBezTo>
                  <a:pt x="62" y="84"/>
                  <a:pt x="63" y="86"/>
                  <a:pt x="65" y="86"/>
                </a:cubicBezTo>
                <a:cubicBezTo>
                  <a:pt x="67" y="87"/>
                  <a:pt x="69" y="86"/>
                  <a:pt x="69" y="84"/>
                </a:cubicBezTo>
                <a:cubicBezTo>
                  <a:pt x="70" y="82"/>
                  <a:pt x="69" y="80"/>
                  <a:pt x="67" y="80"/>
                </a:cubicBezTo>
                <a:cubicBezTo>
                  <a:pt x="67" y="79"/>
                  <a:pt x="66" y="79"/>
                  <a:pt x="66" y="79"/>
                </a:cubicBezTo>
                <a:cubicBezTo>
                  <a:pt x="63" y="68"/>
                  <a:pt x="63" y="68"/>
                  <a:pt x="63" y="68"/>
                </a:cubicBezTo>
                <a:cubicBezTo>
                  <a:pt x="65" y="67"/>
                  <a:pt x="67" y="65"/>
                  <a:pt x="69" y="64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70"/>
                  <a:pt x="72" y="70"/>
                  <a:pt x="72" y="71"/>
                </a:cubicBezTo>
                <a:cubicBezTo>
                  <a:pt x="72" y="72"/>
                  <a:pt x="73" y="73"/>
                  <a:pt x="75" y="73"/>
                </a:cubicBezTo>
                <a:cubicBezTo>
                  <a:pt x="76" y="73"/>
                  <a:pt x="77" y="71"/>
                  <a:pt x="77" y="70"/>
                </a:cubicBezTo>
                <a:cubicBezTo>
                  <a:pt x="77" y="69"/>
                  <a:pt x="75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0" y="63"/>
                  <a:pt x="70" y="63"/>
                  <a:pt x="70" y="63"/>
                </a:cubicBezTo>
                <a:cubicBezTo>
                  <a:pt x="73" y="60"/>
                  <a:pt x="75" y="57"/>
                  <a:pt x="76" y="53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7"/>
                  <a:pt x="94" y="59"/>
                  <a:pt x="95" y="60"/>
                </a:cubicBezTo>
                <a:cubicBezTo>
                  <a:pt x="98" y="62"/>
                  <a:pt x="102" y="61"/>
                  <a:pt x="104" y="58"/>
                </a:cubicBezTo>
                <a:cubicBezTo>
                  <a:pt x="107" y="55"/>
                  <a:pt x="106" y="51"/>
                  <a:pt x="103" y="49"/>
                </a:cubicBezTo>
                <a:close/>
                <a:moveTo>
                  <a:pt x="44" y="44"/>
                </a:moveTo>
                <a:cubicBezTo>
                  <a:pt x="42" y="44"/>
                  <a:pt x="40" y="42"/>
                  <a:pt x="40" y="40"/>
                </a:cubicBezTo>
                <a:cubicBezTo>
                  <a:pt x="40" y="38"/>
                  <a:pt x="42" y="36"/>
                  <a:pt x="44" y="36"/>
                </a:cubicBezTo>
                <a:cubicBezTo>
                  <a:pt x="46" y="36"/>
                  <a:pt x="48" y="38"/>
                  <a:pt x="48" y="40"/>
                </a:cubicBezTo>
                <a:cubicBezTo>
                  <a:pt x="48" y="42"/>
                  <a:pt x="46" y="44"/>
                  <a:pt x="44" y="44"/>
                </a:cubicBezTo>
                <a:close/>
                <a:moveTo>
                  <a:pt x="54" y="52"/>
                </a:moveTo>
                <a:cubicBezTo>
                  <a:pt x="52" y="52"/>
                  <a:pt x="51" y="51"/>
                  <a:pt x="51" y="49"/>
                </a:cubicBezTo>
                <a:cubicBezTo>
                  <a:pt x="51" y="48"/>
                  <a:pt x="52" y="46"/>
                  <a:pt x="54" y="46"/>
                </a:cubicBezTo>
                <a:cubicBezTo>
                  <a:pt x="55" y="46"/>
                  <a:pt x="56" y="48"/>
                  <a:pt x="56" y="49"/>
                </a:cubicBezTo>
                <a:cubicBezTo>
                  <a:pt x="56" y="51"/>
                  <a:pt x="55" y="52"/>
                  <a:pt x="54" y="52"/>
                </a:cubicBezTo>
                <a:close/>
                <a:moveTo>
                  <a:pt x="64" y="40"/>
                </a:moveTo>
                <a:cubicBezTo>
                  <a:pt x="62" y="40"/>
                  <a:pt x="60" y="38"/>
                  <a:pt x="60" y="36"/>
                </a:cubicBezTo>
                <a:cubicBezTo>
                  <a:pt x="60" y="34"/>
                  <a:pt x="62" y="32"/>
                  <a:pt x="64" y="32"/>
                </a:cubicBezTo>
                <a:cubicBezTo>
                  <a:pt x="66" y="32"/>
                  <a:pt x="68" y="34"/>
                  <a:pt x="68" y="36"/>
                </a:cubicBezTo>
                <a:cubicBezTo>
                  <a:pt x="68" y="38"/>
                  <a:pt x="66" y="40"/>
                  <a:pt x="64" y="40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4" y="40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13">
            <a:extLst>
              <a:ext uri="{FF2B5EF4-FFF2-40B4-BE49-F238E27FC236}">
                <a16:creationId xmlns:a16="http://schemas.microsoft.com/office/drawing/2014/main" id="{5F091B0E-4545-E247-992D-83CB7314471A}"/>
              </a:ext>
            </a:extLst>
          </p:cNvPr>
          <p:cNvSpPr>
            <a:spLocks noEditPoints="1"/>
          </p:cNvSpPr>
          <p:nvPr/>
        </p:nvSpPr>
        <p:spPr bwMode="auto">
          <a:xfrm rot="21366453">
            <a:off x="1676638" y="4577171"/>
            <a:ext cx="344498" cy="294571"/>
          </a:xfrm>
          <a:custGeom>
            <a:avLst/>
            <a:gdLst/>
            <a:ahLst/>
            <a:cxnLst>
              <a:cxn ang="0">
                <a:pos x="94" y="50"/>
              </a:cxn>
              <a:cxn ang="0">
                <a:pos x="77" y="48"/>
              </a:cxn>
              <a:cxn ang="0">
                <a:pos x="74" y="32"/>
              </a:cxn>
              <a:cxn ang="0">
                <a:pos x="86" y="26"/>
              </a:cxn>
              <a:cxn ang="0">
                <a:pos x="86" y="19"/>
              </a:cxn>
              <a:cxn ang="0">
                <a:pos x="83" y="23"/>
              </a:cxn>
              <a:cxn ang="0">
                <a:pos x="65" y="23"/>
              </a:cxn>
              <a:cxn ang="0">
                <a:pos x="74" y="11"/>
              </a:cxn>
              <a:cxn ang="0">
                <a:pos x="71" y="5"/>
              </a:cxn>
              <a:cxn ang="0">
                <a:pos x="70" y="10"/>
              </a:cxn>
              <a:cxn ang="0">
                <a:pos x="54" y="20"/>
              </a:cxn>
              <a:cxn ang="0">
                <a:pos x="57" y="10"/>
              </a:cxn>
              <a:cxn ang="0">
                <a:pos x="53" y="7"/>
              </a:cxn>
              <a:cxn ang="0">
                <a:pos x="54" y="10"/>
              </a:cxn>
              <a:cxn ang="0">
                <a:pos x="52" y="19"/>
              </a:cxn>
              <a:cxn ang="0">
                <a:pos x="35" y="8"/>
              </a:cxn>
              <a:cxn ang="0">
                <a:pos x="31" y="0"/>
              </a:cxn>
              <a:cxn ang="0">
                <a:pos x="31" y="10"/>
              </a:cxn>
              <a:cxn ang="0">
                <a:pos x="39" y="23"/>
              </a:cxn>
              <a:cxn ang="0">
                <a:pos x="20" y="23"/>
              </a:cxn>
              <a:cxn ang="0">
                <a:pos x="15" y="19"/>
              </a:cxn>
              <a:cxn ang="0">
                <a:pos x="18" y="25"/>
              </a:cxn>
              <a:cxn ang="0">
                <a:pos x="29" y="33"/>
              </a:cxn>
              <a:cxn ang="0">
                <a:pos x="11" y="43"/>
              </a:cxn>
              <a:cxn ang="0">
                <a:pos x="2" y="43"/>
              </a:cxn>
              <a:cxn ang="0">
                <a:pos x="11" y="47"/>
              </a:cxn>
              <a:cxn ang="0">
                <a:pos x="26" y="47"/>
              </a:cxn>
              <a:cxn ang="0">
                <a:pos x="17" y="56"/>
              </a:cxn>
              <a:cxn ang="0">
                <a:pos x="11" y="58"/>
              </a:cxn>
              <a:cxn ang="0">
                <a:pos x="18" y="59"/>
              </a:cxn>
              <a:cxn ang="0">
                <a:pos x="28" y="55"/>
              </a:cxn>
              <a:cxn ang="0">
                <a:pos x="33" y="71"/>
              </a:cxn>
              <a:cxn ang="0">
                <a:pos x="28" y="76"/>
              </a:cxn>
              <a:cxn ang="0">
                <a:pos x="35" y="73"/>
              </a:cxn>
              <a:cxn ang="0">
                <a:pos x="40" y="68"/>
              </a:cxn>
              <a:cxn ang="0">
                <a:pos x="47" y="83"/>
              </a:cxn>
              <a:cxn ang="0">
                <a:pos x="45" y="89"/>
              </a:cxn>
              <a:cxn ang="0">
                <a:pos x="50" y="84"/>
              </a:cxn>
              <a:cxn ang="0">
                <a:pos x="50" y="70"/>
              </a:cxn>
              <a:cxn ang="0">
                <a:pos x="61" y="69"/>
              </a:cxn>
              <a:cxn ang="0">
                <a:pos x="62" y="82"/>
              </a:cxn>
              <a:cxn ang="0">
                <a:pos x="69" y="84"/>
              </a:cxn>
              <a:cxn ang="0">
                <a:pos x="66" y="79"/>
              </a:cxn>
              <a:cxn ang="0">
                <a:pos x="69" y="64"/>
              </a:cxn>
              <a:cxn ang="0">
                <a:pos x="72" y="71"/>
              </a:cxn>
              <a:cxn ang="0">
                <a:pos x="77" y="70"/>
              </a:cxn>
              <a:cxn ang="0">
                <a:pos x="74" y="68"/>
              </a:cxn>
              <a:cxn ang="0">
                <a:pos x="76" y="53"/>
              </a:cxn>
              <a:cxn ang="0">
                <a:pos x="95" y="60"/>
              </a:cxn>
              <a:cxn ang="0">
                <a:pos x="103" y="49"/>
              </a:cxn>
              <a:cxn ang="0">
                <a:pos x="40" y="40"/>
              </a:cxn>
              <a:cxn ang="0">
                <a:pos x="48" y="40"/>
              </a:cxn>
              <a:cxn ang="0">
                <a:pos x="54" y="52"/>
              </a:cxn>
              <a:cxn ang="0">
                <a:pos x="54" y="46"/>
              </a:cxn>
              <a:cxn ang="0">
                <a:pos x="54" y="52"/>
              </a:cxn>
              <a:cxn ang="0">
                <a:pos x="60" y="36"/>
              </a:cxn>
              <a:cxn ang="0">
                <a:pos x="68" y="36"/>
              </a:cxn>
              <a:cxn ang="0">
                <a:pos x="64" y="40"/>
              </a:cxn>
            </a:cxnLst>
            <a:rect l="0" t="0" r="r" b="b"/>
            <a:pathLst>
              <a:path w="107" h="91">
                <a:moveTo>
                  <a:pt x="103" y="49"/>
                </a:moveTo>
                <a:cubicBezTo>
                  <a:pt x="100" y="47"/>
                  <a:pt x="96" y="47"/>
                  <a:pt x="94" y="50"/>
                </a:cubicBezTo>
                <a:cubicBezTo>
                  <a:pt x="94" y="51"/>
                  <a:pt x="93" y="51"/>
                  <a:pt x="93" y="51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7"/>
                  <a:pt x="77" y="46"/>
                  <a:pt x="77" y="45"/>
                </a:cubicBezTo>
                <a:cubicBezTo>
                  <a:pt x="77" y="40"/>
                  <a:pt x="76" y="36"/>
                  <a:pt x="74" y="32"/>
                </a:cubicBezTo>
                <a:cubicBezTo>
                  <a:pt x="84" y="25"/>
                  <a:pt x="84" y="25"/>
                  <a:pt x="84" y="25"/>
                </a:cubicBezTo>
                <a:cubicBezTo>
                  <a:pt x="85" y="26"/>
                  <a:pt x="86" y="26"/>
                  <a:pt x="86" y="26"/>
                </a:cubicBezTo>
                <a:cubicBezTo>
                  <a:pt x="88" y="26"/>
                  <a:pt x="90" y="24"/>
                  <a:pt x="90" y="22"/>
                </a:cubicBezTo>
                <a:cubicBezTo>
                  <a:pt x="89" y="20"/>
                  <a:pt x="88" y="19"/>
                  <a:pt x="86" y="19"/>
                </a:cubicBezTo>
                <a:cubicBezTo>
                  <a:pt x="84" y="19"/>
                  <a:pt x="82" y="21"/>
                  <a:pt x="82" y="23"/>
                </a:cubicBezTo>
                <a:cubicBezTo>
                  <a:pt x="82" y="23"/>
                  <a:pt x="83" y="23"/>
                  <a:pt x="83" y="23"/>
                </a:cubicBezTo>
                <a:cubicBezTo>
                  <a:pt x="72" y="30"/>
                  <a:pt x="72" y="30"/>
                  <a:pt x="72" y="30"/>
                </a:cubicBezTo>
                <a:cubicBezTo>
                  <a:pt x="70" y="27"/>
                  <a:pt x="68" y="25"/>
                  <a:pt x="65" y="23"/>
                </a:cubicBezTo>
                <a:cubicBezTo>
                  <a:pt x="72" y="11"/>
                  <a:pt x="72" y="11"/>
                  <a:pt x="72" y="11"/>
                </a:cubicBezTo>
                <a:cubicBezTo>
                  <a:pt x="73" y="11"/>
                  <a:pt x="74" y="11"/>
                  <a:pt x="74" y="11"/>
                </a:cubicBezTo>
                <a:cubicBezTo>
                  <a:pt x="76" y="10"/>
                  <a:pt x="77" y="8"/>
                  <a:pt x="76" y="6"/>
                </a:cubicBezTo>
                <a:cubicBezTo>
                  <a:pt x="75" y="4"/>
                  <a:pt x="73" y="4"/>
                  <a:pt x="71" y="5"/>
                </a:cubicBezTo>
                <a:cubicBezTo>
                  <a:pt x="69" y="6"/>
                  <a:pt x="68" y="8"/>
                  <a:pt x="69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62" y="22"/>
                  <a:pt x="62" y="22"/>
                  <a:pt x="62" y="22"/>
                </a:cubicBezTo>
                <a:cubicBezTo>
                  <a:pt x="60" y="21"/>
                  <a:pt x="57" y="20"/>
                  <a:pt x="54" y="20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0"/>
                  <a:pt x="57" y="10"/>
                </a:cubicBezTo>
                <a:cubicBezTo>
                  <a:pt x="58" y="9"/>
                  <a:pt x="58" y="7"/>
                  <a:pt x="57" y="6"/>
                </a:cubicBezTo>
                <a:cubicBezTo>
                  <a:pt x="56" y="5"/>
                  <a:pt x="54" y="5"/>
                  <a:pt x="53" y="7"/>
                </a:cubicBezTo>
                <a:cubicBezTo>
                  <a:pt x="52" y="8"/>
                  <a:pt x="52" y="9"/>
                  <a:pt x="53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19"/>
                  <a:pt x="52" y="19"/>
                </a:cubicBezTo>
                <a:cubicBezTo>
                  <a:pt x="48" y="19"/>
                  <a:pt x="45" y="20"/>
                  <a:pt x="42" y="21"/>
                </a:cubicBezTo>
                <a:cubicBezTo>
                  <a:pt x="35" y="8"/>
                  <a:pt x="35" y="8"/>
                  <a:pt x="35" y="8"/>
                </a:cubicBezTo>
                <a:cubicBezTo>
                  <a:pt x="36" y="7"/>
                  <a:pt x="36" y="6"/>
                  <a:pt x="36" y="5"/>
                </a:cubicBezTo>
                <a:cubicBezTo>
                  <a:pt x="36" y="2"/>
                  <a:pt x="34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8"/>
                  <a:pt x="29" y="10"/>
                  <a:pt x="31" y="10"/>
                </a:cubicBezTo>
                <a:cubicBezTo>
                  <a:pt x="32" y="10"/>
                  <a:pt x="32" y="10"/>
                  <a:pt x="32" y="10"/>
                </a:cubicBezTo>
                <a:cubicBezTo>
                  <a:pt x="39" y="23"/>
                  <a:pt x="39" y="23"/>
                  <a:pt x="39" y="23"/>
                </a:cubicBezTo>
                <a:cubicBezTo>
                  <a:pt x="36" y="25"/>
                  <a:pt x="33" y="28"/>
                  <a:pt x="30" y="3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2"/>
                  <a:pt x="20" y="21"/>
                  <a:pt x="20" y="20"/>
                </a:cubicBezTo>
                <a:cubicBezTo>
                  <a:pt x="19" y="19"/>
                  <a:pt x="17" y="18"/>
                  <a:pt x="15" y="19"/>
                </a:cubicBezTo>
                <a:cubicBezTo>
                  <a:pt x="13" y="19"/>
                  <a:pt x="12" y="21"/>
                  <a:pt x="13" y="23"/>
                </a:cubicBezTo>
                <a:cubicBezTo>
                  <a:pt x="14" y="25"/>
                  <a:pt x="16" y="26"/>
                  <a:pt x="18" y="25"/>
                </a:cubicBezTo>
                <a:cubicBezTo>
                  <a:pt x="18" y="25"/>
                  <a:pt x="18" y="25"/>
                  <a:pt x="19" y="25"/>
                </a:cubicBezTo>
                <a:cubicBezTo>
                  <a:pt x="29" y="33"/>
                  <a:pt x="29" y="33"/>
                  <a:pt x="29" y="33"/>
                </a:cubicBezTo>
                <a:cubicBezTo>
                  <a:pt x="28" y="36"/>
                  <a:pt x="27" y="39"/>
                  <a:pt x="26" y="43"/>
                </a:cubicBezTo>
                <a:cubicBezTo>
                  <a:pt x="11" y="43"/>
                  <a:pt x="11" y="43"/>
                  <a:pt x="11" y="43"/>
                </a:cubicBezTo>
                <a:cubicBezTo>
                  <a:pt x="10" y="42"/>
                  <a:pt x="9" y="41"/>
                  <a:pt x="8" y="41"/>
                </a:cubicBezTo>
                <a:cubicBezTo>
                  <a:pt x="6" y="39"/>
                  <a:pt x="3" y="40"/>
                  <a:pt x="2" y="43"/>
                </a:cubicBezTo>
                <a:cubicBezTo>
                  <a:pt x="0" y="45"/>
                  <a:pt x="1" y="48"/>
                  <a:pt x="4" y="49"/>
                </a:cubicBezTo>
                <a:cubicBezTo>
                  <a:pt x="6" y="51"/>
                  <a:pt x="9" y="50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9"/>
                  <a:pt x="27" y="51"/>
                  <a:pt x="27" y="52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6"/>
                  <a:pt x="16" y="55"/>
                  <a:pt x="15" y="55"/>
                </a:cubicBezTo>
                <a:cubicBezTo>
                  <a:pt x="13" y="55"/>
                  <a:pt x="11" y="56"/>
                  <a:pt x="11" y="58"/>
                </a:cubicBezTo>
                <a:cubicBezTo>
                  <a:pt x="11" y="60"/>
                  <a:pt x="12" y="62"/>
                  <a:pt x="14" y="62"/>
                </a:cubicBezTo>
                <a:cubicBezTo>
                  <a:pt x="16" y="63"/>
                  <a:pt x="18" y="61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28" y="55"/>
                  <a:pt x="28" y="55"/>
                  <a:pt x="28" y="55"/>
                </a:cubicBezTo>
                <a:cubicBezTo>
                  <a:pt x="30" y="59"/>
                  <a:pt x="33" y="63"/>
                  <a:pt x="38" y="66"/>
                </a:cubicBezTo>
                <a:cubicBezTo>
                  <a:pt x="33" y="71"/>
                  <a:pt x="33" y="71"/>
                  <a:pt x="33" y="71"/>
                </a:cubicBezTo>
                <a:cubicBezTo>
                  <a:pt x="32" y="71"/>
                  <a:pt x="31" y="71"/>
                  <a:pt x="30" y="71"/>
                </a:cubicBezTo>
                <a:cubicBezTo>
                  <a:pt x="28" y="72"/>
                  <a:pt x="27" y="74"/>
                  <a:pt x="28" y="76"/>
                </a:cubicBezTo>
                <a:cubicBezTo>
                  <a:pt x="29" y="78"/>
                  <a:pt x="31" y="79"/>
                  <a:pt x="33" y="78"/>
                </a:cubicBezTo>
                <a:cubicBezTo>
                  <a:pt x="35" y="77"/>
                  <a:pt x="36" y="75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40" y="68"/>
                  <a:pt x="40" y="68"/>
                  <a:pt x="40" y="68"/>
                </a:cubicBezTo>
                <a:cubicBezTo>
                  <a:pt x="42" y="69"/>
                  <a:pt x="45" y="70"/>
                  <a:pt x="48" y="70"/>
                </a:cubicBezTo>
                <a:cubicBezTo>
                  <a:pt x="47" y="83"/>
                  <a:pt x="47" y="83"/>
                  <a:pt x="47" y="83"/>
                </a:cubicBezTo>
                <a:cubicBezTo>
                  <a:pt x="46" y="83"/>
                  <a:pt x="45" y="84"/>
                  <a:pt x="44" y="84"/>
                </a:cubicBezTo>
                <a:cubicBezTo>
                  <a:pt x="43" y="86"/>
                  <a:pt x="44" y="88"/>
                  <a:pt x="45" y="89"/>
                </a:cubicBezTo>
                <a:cubicBezTo>
                  <a:pt x="47" y="91"/>
                  <a:pt x="49" y="90"/>
                  <a:pt x="50" y="89"/>
                </a:cubicBezTo>
                <a:cubicBezTo>
                  <a:pt x="51" y="87"/>
                  <a:pt x="51" y="85"/>
                  <a:pt x="50" y="84"/>
                </a:cubicBezTo>
                <a:cubicBezTo>
                  <a:pt x="49" y="84"/>
                  <a:pt x="49" y="84"/>
                  <a:pt x="49" y="83"/>
                </a:cubicBezTo>
                <a:cubicBezTo>
                  <a:pt x="50" y="70"/>
                  <a:pt x="50" y="70"/>
                  <a:pt x="50" y="70"/>
                </a:cubicBezTo>
                <a:cubicBezTo>
                  <a:pt x="51" y="70"/>
                  <a:pt x="51" y="70"/>
                  <a:pt x="52" y="70"/>
                </a:cubicBezTo>
                <a:cubicBezTo>
                  <a:pt x="55" y="70"/>
                  <a:pt x="58" y="70"/>
                  <a:pt x="61" y="69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1"/>
                  <a:pt x="63" y="81"/>
                  <a:pt x="62" y="82"/>
                </a:cubicBezTo>
                <a:cubicBezTo>
                  <a:pt x="62" y="84"/>
                  <a:pt x="63" y="86"/>
                  <a:pt x="65" y="86"/>
                </a:cubicBezTo>
                <a:cubicBezTo>
                  <a:pt x="67" y="87"/>
                  <a:pt x="69" y="86"/>
                  <a:pt x="69" y="84"/>
                </a:cubicBezTo>
                <a:cubicBezTo>
                  <a:pt x="70" y="82"/>
                  <a:pt x="69" y="80"/>
                  <a:pt x="67" y="80"/>
                </a:cubicBezTo>
                <a:cubicBezTo>
                  <a:pt x="67" y="79"/>
                  <a:pt x="66" y="79"/>
                  <a:pt x="66" y="79"/>
                </a:cubicBezTo>
                <a:cubicBezTo>
                  <a:pt x="63" y="68"/>
                  <a:pt x="63" y="68"/>
                  <a:pt x="63" y="68"/>
                </a:cubicBezTo>
                <a:cubicBezTo>
                  <a:pt x="65" y="67"/>
                  <a:pt x="67" y="65"/>
                  <a:pt x="69" y="64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70"/>
                  <a:pt x="72" y="70"/>
                  <a:pt x="72" y="71"/>
                </a:cubicBezTo>
                <a:cubicBezTo>
                  <a:pt x="72" y="72"/>
                  <a:pt x="73" y="73"/>
                  <a:pt x="75" y="73"/>
                </a:cubicBezTo>
                <a:cubicBezTo>
                  <a:pt x="76" y="73"/>
                  <a:pt x="77" y="71"/>
                  <a:pt x="77" y="70"/>
                </a:cubicBezTo>
                <a:cubicBezTo>
                  <a:pt x="77" y="69"/>
                  <a:pt x="75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0" y="63"/>
                  <a:pt x="70" y="63"/>
                  <a:pt x="70" y="63"/>
                </a:cubicBezTo>
                <a:cubicBezTo>
                  <a:pt x="73" y="60"/>
                  <a:pt x="75" y="57"/>
                  <a:pt x="76" y="53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7"/>
                  <a:pt x="94" y="59"/>
                  <a:pt x="95" y="60"/>
                </a:cubicBezTo>
                <a:cubicBezTo>
                  <a:pt x="98" y="62"/>
                  <a:pt x="102" y="61"/>
                  <a:pt x="104" y="58"/>
                </a:cubicBezTo>
                <a:cubicBezTo>
                  <a:pt x="107" y="55"/>
                  <a:pt x="106" y="51"/>
                  <a:pt x="103" y="49"/>
                </a:cubicBezTo>
                <a:close/>
                <a:moveTo>
                  <a:pt x="44" y="44"/>
                </a:moveTo>
                <a:cubicBezTo>
                  <a:pt x="42" y="44"/>
                  <a:pt x="40" y="42"/>
                  <a:pt x="40" y="40"/>
                </a:cubicBezTo>
                <a:cubicBezTo>
                  <a:pt x="40" y="38"/>
                  <a:pt x="42" y="36"/>
                  <a:pt x="44" y="36"/>
                </a:cubicBezTo>
                <a:cubicBezTo>
                  <a:pt x="46" y="36"/>
                  <a:pt x="48" y="38"/>
                  <a:pt x="48" y="40"/>
                </a:cubicBezTo>
                <a:cubicBezTo>
                  <a:pt x="48" y="42"/>
                  <a:pt x="46" y="44"/>
                  <a:pt x="44" y="44"/>
                </a:cubicBezTo>
                <a:close/>
                <a:moveTo>
                  <a:pt x="54" y="52"/>
                </a:moveTo>
                <a:cubicBezTo>
                  <a:pt x="52" y="52"/>
                  <a:pt x="51" y="51"/>
                  <a:pt x="51" y="49"/>
                </a:cubicBezTo>
                <a:cubicBezTo>
                  <a:pt x="51" y="48"/>
                  <a:pt x="52" y="46"/>
                  <a:pt x="54" y="46"/>
                </a:cubicBezTo>
                <a:cubicBezTo>
                  <a:pt x="55" y="46"/>
                  <a:pt x="56" y="48"/>
                  <a:pt x="56" y="49"/>
                </a:cubicBezTo>
                <a:cubicBezTo>
                  <a:pt x="56" y="51"/>
                  <a:pt x="55" y="52"/>
                  <a:pt x="54" y="52"/>
                </a:cubicBezTo>
                <a:close/>
                <a:moveTo>
                  <a:pt x="64" y="40"/>
                </a:moveTo>
                <a:cubicBezTo>
                  <a:pt x="62" y="40"/>
                  <a:pt x="60" y="38"/>
                  <a:pt x="60" y="36"/>
                </a:cubicBezTo>
                <a:cubicBezTo>
                  <a:pt x="60" y="34"/>
                  <a:pt x="62" y="32"/>
                  <a:pt x="64" y="32"/>
                </a:cubicBezTo>
                <a:cubicBezTo>
                  <a:pt x="66" y="32"/>
                  <a:pt x="68" y="34"/>
                  <a:pt x="68" y="36"/>
                </a:cubicBezTo>
                <a:cubicBezTo>
                  <a:pt x="68" y="38"/>
                  <a:pt x="66" y="40"/>
                  <a:pt x="64" y="40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4" y="40"/>
                </a:cubicBezTo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3FE4D810-FA82-4348-9BB9-18A33629D5FC}"/>
              </a:ext>
            </a:extLst>
          </p:cNvPr>
          <p:cNvSpPr>
            <a:spLocks noEditPoints="1"/>
          </p:cNvSpPr>
          <p:nvPr/>
        </p:nvSpPr>
        <p:spPr bwMode="auto">
          <a:xfrm rot="17122296">
            <a:off x="1124936" y="5187548"/>
            <a:ext cx="344498" cy="370092"/>
          </a:xfrm>
          <a:custGeom>
            <a:avLst/>
            <a:gdLst/>
            <a:ahLst/>
            <a:cxnLst>
              <a:cxn ang="0">
                <a:pos x="261" y="74"/>
              </a:cxn>
              <a:cxn ang="0">
                <a:pos x="282" y="53"/>
              </a:cxn>
              <a:cxn ang="0">
                <a:pos x="261" y="32"/>
              </a:cxn>
              <a:cxn ang="0">
                <a:pos x="240" y="53"/>
              </a:cxn>
              <a:cxn ang="0">
                <a:pos x="244" y="65"/>
              </a:cxn>
              <a:cxn ang="0">
                <a:pos x="146" y="41"/>
              </a:cxn>
              <a:cxn ang="0">
                <a:pos x="162" y="21"/>
              </a:cxn>
              <a:cxn ang="0">
                <a:pos x="142" y="0"/>
              </a:cxn>
              <a:cxn ang="0">
                <a:pos x="121" y="21"/>
              </a:cxn>
              <a:cxn ang="0">
                <a:pos x="142" y="41"/>
              </a:cxn>
              <a:cxn ang="0">
                <a:pos x="144" y="41"/>
              </a:cxn>
              <a:cxn ang="0">
                <a:pos x="88" y="112"/>
              </a:cxn>
              <a:cxn ang="0">
                <a:pos x="90" y="105"/>
              </a:cxn>
              <a:cxn ang="0">
                <a:pos x="69" y="84"/>
              </a:cxn>
              <a:cxn ang="0">
                <a:pos x="48" y="105"/>
              </a:cxn>
              <a:cxn ang="0">
                <a:pos x="69" y="125"/>
              </a:cxn>
              <a:cxn ang="0">
                <a:pos x="85" y="118"/>
              </a:cxn>
              <a:cxn ang="0">
                <a:pos x="41" y="168"/>
              </a:cxn>
              <a:cxn ang="0">
                <a:pos x="41" y="164"/>
              </a:cxn>
              <a:cxn ang="0">
                <a:pos x="21" y="144"/>
              </a:cxn>
              <a:cxn ang="0">
                <a:pos x="0" y="164"/>
              </a:cxn>
              <a:cxn ang="0">
                <a:pos x="21" y="185"/>
              </a:cxn>
              <a:cxn ang="0">
                <a:pos x="41" y="169"/>
              </a:cxn>
              <a:cxn ang="0">
                <a:pos x="75" y="225"/>
              </a:cxn>
              <a:cxn ang="0">
                <a:pos x="62" y="220"/>
              </a:cxn>
              <a:cxn ang="0">
                <a:pos x="41" y="241"/>
              </a:cxn>
              <a:cxn ang="0">
                <a:pos x="62" y="262"/>
              </a:cxn>
              <a:cxn ang="0">
                <a:pos x="83" y="241"/>
              </a:cxn>
              <a:cxn ang="0">
                <a:pos x="78" y="228"/>
              </a:cxn>
              <a:cxn ang="0">
                <a:pos x="143" y="262"/>
              </a:cxn>
              <a:cxn ang="0">
                <a:pos x="127" y="283"/>
              </a:cxn>
              <a:cxn ang="0">
                <a:pos x="147" y="303"/>
              </a:cxn>
              <a:cxn ang="0">
                <a:pos x="168" y="283"/>
              </a:cxn>
              <a:cxn ang="0">
                <a:pos x="154" y="263"/>
              </a:cxn>
              <a:cxn ang="0">
                <a:pos x="222" y="242"/>
              </a:cxn>
              <a:cxn ang="0">
                <a:pos x="220" y="250"/>
              </a:cxn>
              <a:cxn ang="0">
                <a:pos x="241" y="271"/>
              </a:cxn>
              <a:cxn ang="0">
                <a:pos x="261" y="250"/>
              </a:cxn>
              <a:cxn ang="0">
                <a:pos x="241" y="229"/>
              </a:cxn>
              <a:cxn ang="0">
                <a:pos x="225" y="237"/>
              </a:cxn>
              <a:cxn ang="0">
                <a:pos x="228" y="162"/>
              </a:cxn>
              <a:cxn ang="0">
                <a:pos x="249" y="178"/>
              </a:cxn>
              <a:cxn ang="0">
                <a:pos x="269" y="157"/>
              </a:cxn>
              <a:cxn ang="0">
                <a:pos x="249" y="137"/>
              </a:cxn>
              <a:cxn ang="0">
                <a:pos x="229" y="151"/>
              </a:cxn>
              <a:cxn ang="0">
                <a:pos x="245" y="66"/>
              </a:cxn>
              <a:cxn ang="0">
                <a:pos x="261" y="74"/>
              </a:cxn>
              <a:cxn ang="0">
                <a:pos x="124" y="184"/>
              </a:cxn>
              <a:cxn ang="0">
                <a:pos x="115" y="176"/>
              </a:cxn>
              <a:cxn ang="0">
                <a:pos x="124" y="168"/>
              </a:cxn>
              <a:cxn ang="0">
                <a:pos x="132" y="176"/>
              </a:cxn>
              <a:cxn ang="0">
                <a:pos x="124" y="184"/>
              </a:cxn>
              <a:cxn ang="0">
                <a:pos x="168" y="145"/>
              </a:cxn>
              <a:cxn ang="0">
                <a:pos x="156" y="133"/>
              </a:cxn>
              <a:cxn ang="0">
                <a:pos x="168" y="121"/>
              </a:cxn>
              <a:cxn ang="0">
                <a:pos x="180" y="133"/>
              </a:cxn>
              <a:cxn ang="0">
                <a:pos x="168" y="145"/>
              </a:cxn>
              <a:cxn ang="0">
                <a:pos x="168" y="145"/>
              </a:cxn>
              <a:cxn ang="0">
                <a:pos x="168" y="145"/>
              </a:cxn>
            </a:cxnLst>
            <a:rect l="0" t="0" r="r" b="b"/>
            <a:pathLst>
              <a:path w="282" h="303">
                <a:moveTo>
                  <a:pt x="261" y="74"/>
                </a:moveTo>
                <a:cubicBezTo>
                  <a:pt x="272" y="74"/>
                  <a:pt x="282" y="64"/>
                  <a:pt x="282" y="53"/>
                </a:cubicBezTo>
                <a:cubicBezTo>
                  <a:pt x="282" y="41"/>
                  <a:pt x="272" y="32"/>
                  <a:pt x="261" y="32"/>
                </a:cubicBezTo>
                <a:cubicBezTo>
                  <a:pt x="249" y="32"/>
                  <a:pt x="240" y="41"/>
                  <a:pt x="240" y="53"/>
                </a:cubicBezTo>
                <a:cubicBezTo>
                  <a:pt x="240" y="57"/>
                  <a:pt x="242" y="61"/>
                  <a:pt x="244" y="65"/>
                </a:cubicBezTo>
                <a:cubicBezTo>
                  <a:pt x="217" y="86"/>
                  <a:pt x="165" y="114"/>
                  <a:pt x="146" y="41"/>
                </a:cubicBezTo>
                <a:cubicBezTo>
                  <a:pt x="155" y="39"/>
                  <a:pt x="162" y="31"/>
                  <a:pt x="162" y="21"/>
                </a:cubicBezTo>
                <a:cubicBezTo>
                  <a:pt x="162" y="9"/>
                  <a:pt x="153" y="0"/>
                  <a:pt x="142" y="0"/>
                </a:cubicBezTo>
                <a:cubicBezTo>
                  <a:pt x="130" y="0"/>
                  <a:pt x="121" y="9"/>
                  <a:pt x="121" y="21"/>
                </a:cubicBezTo>
                <a:cubicBezTo>
                  <a:pt x="121" y="32"/>
                  <a:pt x="130" y="41"/>
                  <a:pt x="142" y="41"/>
                </a:cubicBezTo>
                <a:cubicBezTo>
                  <a:pt x="142" y="41"/>
                  <a:pt x="143" y="41"/>
                  <a:pt x="144" y="41"/>
                </a:cubicBezTo>
                <a:cubicBezTo>
                  <a:pt x="143" y="95"/>
                  <a:pt x="145" y="143"/>
                  <a:pt x="88" y="112"/>
                </a:cubicBezTo>
                <a:cubicBezTo>
                  <a:pt x="89" y="110"/>
                  <a:pt x="90" y="107"/>
                  <a:pt x="90" y="105"/>
                </a:cubicBezTo>
                <a:cubicBezTo>
                  <a:pt x="90" y="93"/>
                  <a:pt x="81" y="84"/>
                  <a:pt x="69" y="84"/>
                </a:cubicBezTo>
                <a:cubicBezTo>
                  <a:pt x="58" y="84"/>
                  <a:pt x="48" y="93"/>
                  <a:pt x="48" y="105"/>
                </a:cubicBezTo>
                <a:cubicBezTo>
                  <a:pt x="48" y="116"/>
                  <a:pt x="58" y="125"/>
                  <a:pt x="69" y="125"/>
                </a:cubicBezTo>
                <a:cubicBezTo>
                  <a:pt x="75" y="125"/>
                  <a:pt x="81" y="123"/>
                  <a:pt x="85" y="118"/>
                </a:cubicBezTo>
                <a:cubicBezTo>
                  <a:pt x="119" y="159"/>
                  <a:pt x="102" y="167"/>
                  <a:pt x="41" y="168"/>
                </a:cubicBezTo>
                <a:cubicBezTo>
                  <a:pt x="41" y="167"/>
                  <a:pt x="41" y="166"/>
                  <a:pt x="41" y="164"/>
                </a:cubicBezTo>
                <a:cubicBezTo>
                  <a:pt x="41" y="153"/>
                  <a:pt x="32" y="144"/>
                  <a:pt x="21" y="144"/>
                </a:cubicBezTo>
                <a:cubicBezTo>
                  <a:pt x="9" y="144"/>
                  <a:pt x="0" y="153"/>
                  <a:pt x="0" y="164"/>
                </a:cubicBezTo>
                <a:cubicBezTo>
                  <a:pt x="0" y="176"/>
                  <a:pt x="9" y="185"/>
                  <a:pt x="21" y="185"/>
                </a:cubicBezTo>
                <a:cubicBezTo>
                  <a:pt x="31" y="185"/>
                  <a:pt x="39" y="178"/>
                  <a:pt x="41" y="169"/>
                </a:cubicBezTo>
                <a:cubicBezTo>
                  <a:pt x="82" y="184"/>
                  <a:pt x="92" y="196"/>
                  <a:pt x="75" y="225"/>
                </a:cubicBezTo>
                <a:cubicBezTo>
                  <a:pt x="71" y="222"/>
                  <a:pt x="67" y="220"/>
                  <a:pt x="62" y="220"/>
                </a:cubicBezTo>
                <a:cubicBezTo>
                  <a:pt x="51" y="220"/>
                  <a:pt x="41" y="230"/>
                  <a:pt x="41" y="241"/>
                </a:cubicBezTo>
                <a:cubicBezTo>
                  <a:pt x="41" y="253"/>
                  <a:pt x="51" y="262"/>
                  <a:pt x="62" y="262"/>
                </a:cubicBezTo>
                <a:cubicBezTo>
                  <a:pt x="74" y="262"/>
                  <a:pt x="83" y="253"/>
                  <a:pt x="83" y="241"/>
                </a:cubicBezTo>
                <a:cubicBezTo>
                  <a:pt x="83" y="236"/>
                  <a:pt x="81" y="232"/>
                  <a:pt x="78" y="228"/>
                </a:cubicBezTo>
                <a:cubicBezTo>
                  <a:pt x="121" y="197"/>
                  <a:pt x="141" y="198"/>
                  <a:pt x="143" y="262"/>
                </a:cubicBezTo>
                <a:cubicBezTo>
                  <a:pt x="134" y="264"/>
                  <a:pt x="127" y="273"/>
                  <a:pt x="127" y="283"/>
                </a:cubicBezTo>
                <a:cubicBezTo>
                  <a:pt x="127" y="294"/>
                  <a:pt x="136" y="303"/>
                  <a:pt x="147" y="303"/>
                </a:cubicBezTo>
                <a:cubicBezTo>
                  <a:pt x="159" y="303"/>
                  <a:pt x="168" y="294"/>
                  <a:pt x="168" y="283"/>
                </a:cubicBezTo>
                <a:cubicBezTo>
                  <a:pt x="168" y="273"/>
                  <a:pt x="162" y="265"/>
                  <a:pt x="154" y="263"/>
                </a:cubicBezTo>
                <a:cubicBezTo>
                  <a:pt x="172" y="230"/>
                  <a:pt x="188" y="225"/>
                  <a:pt x="222" y="242"/>
                </a:cubicBezTo>
                <a:cubicBezTo>
                  <a:pt x="221" y="244"/>
                  <a:pt x="220" y="247"/>
                  <a:pt x="220" y="250"/>
                </a:cubicBezTo>
                <a:cubicBezTo>
                  <a:pt x="220" y="261"/>
                  <a:pt x="229" y="271"/>
                  <a:pt x="241" y="271"/>
                </a:cubicBezTo>
                <a:cubicBezTo>
                  <a:pt x="252" y="271"/>
                  <a:pt x="261" y="261"/>
                  <a:pt x="261" y="250"/>
                </a:cubicBezTo>
                <a:cubicBezTo>
                  <a:pt x="261" y="238"/>
                  <a:pt x="252" y="229"/>
                  <a:pt x="241" y="229"/>
                </a:cubicBezTo>
                <a:cubicBezTo>
                  <a:pt x="234" y="229"/>
                  <a:pt x="229" y="232"/>
                  <a:pt x="225" y="237"/>
                </a:cubicBezTo>
                <a:cubicBezTo>
                  <a:pt x="200" y="211"/>
                  <a:pt x="182" y="177"/>
                  <a:pt x="228" y="162"/>
                </a:cubicBezTo>
                <a:cubicBezTo>
                  <a:pt x="230" y="171"/>
                  <a:pt x="239" y="178"/>
                  <a:pt x="249" y="178"/>
                </a:cubicBezTo>
                <a:cubicBezTo>
                  <a:pt x="260" y="178"/>
                  <a:pt x="269" y="169"/>
                  <a:pt x="269" y="157"/>
                </a:cubicBezTo>
                <a:cubicBezTo>
                  <a:pt x="269" y="146"/>
                  <a:pt x="260" y="137"/>
                  <a:pt x="249" y="137"/>
                </a:cubicBezTo>
                <a:cubicBezTo>
                  <a:pt x="239" y="137"/>
                  <a:pt x="232" y="142"/>
                  <a:pt x="229" y="151"/>
                </a:cubicBezTo>
                <a:cubicBezTo>
                  <a:pt x="199" y="129"/>
                  <a:pt x="226" y="89"/>
                  <a:pt x="245" y="66"/>
                </a:cubicBezTo>
                <a:cubicBezTo>
                  <a:pt x="249" y="71"/>
                  <a:pt x="255" y="74"/>
                  <a:pt x="261" y="74"/>
                </a:cubicBezTo>
                <a:close/>
                <a:moveTo>
                  <a:pt x="124" y="184"/>
                </a:moveTo>
                <a:cubicBezTo>
                  <a:pt x="119" y="184"/>
                  <a:pt x="115" y="181"/>
                  <a:pt x="115" y="176"/>
                </a:cubicBezTo>
                <a:cubicBezTo>
                  <a:pt x="115" y="172"/>
                  <a:pt x="119" y="168"/>
                  <a:pt x="124" y="168"/>
                </a:cubicBezTo>
                <a:cubicBezTo>
                  <a:pt x="128" y="168"/>
                  <a:pt x="132" y="172"/>
                  <a:pt x="132" y="176"/>
                </a:cubicBezTo>
                <a:cubicBezTo>
                  <a:pt x="132" y="181"/>
                  <a:pt x="128" y="184"/>
                  <a:pt x="124" y="184"/>
                </a:cubicBezTo>
                <a:close/>
                <a:moveTo>
                  <a:pt x="168" y="145"/>
                </a:moveTo>
                <a:cubicBezTo>
                  <a:pt x="161" y="145"/>
                  <a:pt x="156" y="140"/>
                  <a:pt x="156" y="133"/>
                </a:cubicBezTo>
                <a:cubicBezTo>
                  <a:pt x="156" y="126"/>
                  <a:pt x="161" y="121"/>
                  <a:pt x="168" y="121"/>
                </a:cubicBezTo>
                <a:cubicBezTo>
                  <a:pt x="175" y="121"/>
                  <a:pt x="180" y="126"/>
                  <a:pt x="180" y="133"/>
                </a:cubicBezTo>
                <a:cubicBezTo>
                  <a:pt x="180" y="140"/>
                  <a:pt x="175" y="145"/>
                  <a:pt x="168" y="145"/>
                </a:cubicBezTo>
                <a:close/>
                <a:moveTo>
                  <a:pt x="168" y="145"/>
                </a:moveTo>
                <a:cubicBezTo>
                  <a:pt x="168" y="145"/>
                  <a:pt x="168" y="145"/>
                  <a:pt x="168" y="145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文本框 40">
            <a:extLst>
              <a:ext uri="{FF2B5EF4-FFF2-40B4-BE49-F238E27FC236}">
                <a16:creationId xmlns:a16="http://schemas.microsoft.com/office/drawing/2014/main" id="{15895D7F-5A72-504F-80FC-6B8692FC322F}"/>
              </a:ext>
            </a:extLst>
          </p:cNvPr>
          <p:cNvSpPr txBox="1"/>
          <p:nvPr/>
        </p:nvSpPr>
        <p:spPr>
          <a:xfrm>
            <a:off x="-253692" y="5721176"/>
            <a:ext cx="362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解读</a:t>
            </a:r>
            <a:endParaRPr kumimoji="1" lang="en-US" altLang="zh-Han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  <a:p>
            <a:pPr algn="ctr"/>
            <a:r>
              <a:rPr kumimoji="1" lang="en-US" altLang="zh-CN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AI</a:t>
            </a:r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（知识图谱，深度学习，</a:t>
            </a:r>
            <a:endParaRPr kumimoji="1" lang="en-US" altLang="zh-Han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  <a:p>
            <a:pPr algn="ctr"/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专家系统）</a:t>
            </a:r>
            <a:r>
              <a:rPr kumimoji="1" lang="en-US" altLang="zh-CN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5G</a:t>
            </a:r>
            <a:r>
              <a:rPr kumimoji="1" lang="zh-Hans" altLang="en-US" b="1" dirty="0">
                <a:latin typeface="KaiTi" panose="02010609060101010101" pitchFamily="49" charset="-122"/>
                <a:ea typeface="KaiTi" panose="02010609060101010101" pitchFamily="49" charset="-122"/>
                <a:cs typeface="微软雅黑"/>
              </a:rPr>
              <a:t>实时反馈</a:t>
            </a:r>
            <a:endParaRPr kumimoji="1" lang="zh-CN" altLang="en-US" b="1" dirty="0">
              <a:latin typeface="KaiTi" panose="02010609060101010101" pitchFamily="49" charset="-122"/>
              <a:ea typeface="KaiTi" panose="02010609060101010101" pitchFamily="49" charset="-122"/>
              <a:cs typeface="微软雅黑"/>
            </a:endParaRPr>
          </a:p>
        </p:txBody>
      </p:sp>
      <p:cxnSp>
        <p:nvCxnSpPr>
          <p:cNvPr id="58" name="直线箭头连接符 47">
            <a:extLst>
              <a:ext uri="{FF2B5EF4-FFF2-40B4-BE49-F238E27FC236}">
                <a16:creationId xmlns:a16="http://schemas.microsoft.com/office/drawing/2014/main" id="{630F4F15-ADAE-F549-A9E8-5193292E895B}"/>
              </a:ext>
            </a:extLst>
          </p:cNvPr>
          <p:cNvCxnSpPr/>
          <p:nvPr/>
        </p:nvCxnSpPr>
        <p:spPr>
          <a:xfrm flipH="1">
            <a:off x="2241595" y="4883096"/>
            <a:ext cx="521161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043AEC-0576-9D40-A8E3-211F574791DA}"/>
              </a:ext>
            </a:extLst>
          </p:cNvPr>
          <p:cNvSpPr txBox="1"/>
          <p:nvPr/>
        </p:nvSpPr>
        <p:spPr>
          <a:xfrm>
            <a:off x="241085" y="41416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病毒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495C04-31D1-0241-B366-4163A5DD1092}"/>
              </a:ext>
            </a:extLst>
          </p:cNvPr>
          <p:cNvSpPr txBox="1"/>
          <p:nvPr/>
        </p:nvSpPr>
        <p:spPr>
          <a:xfrm>
            <a:off x="1817051" y="41227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细菌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603305-66D7-BE41-82BB-282B15850A31}"/>
              </a:ext>
            </a:extLst>
          </p:cNvPr>
          <p:cNvSpPr txBox="1"/>
          <p:nvPr/>
        </p:nvSpPr>
        <p:spPr>
          <a:xfrm>
            <a:off x="126920" y="51994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真菌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7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2" name="WordArt 6">
            <a:extLst>
              <a:ext uri="{FF2B5EF4-FFF2-40B4-BE49-F238E27FC236}">
                <a16:creationId xmlns:a16="http://schemas.microsoft.com/office/drawing/2014/main" id="{72CEF7CF-5D27-4C42-887F-1FEA2D1EA1A7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127500" y="3067442"/>
            <a:ext cx="4343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3600" b="1" kern="10" dirty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250BCE6-9AAF-DF49-9DB9-A315C3F4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2AD86E6F-9AB5-A54F-904E-601F8385B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6194E-65FB-034E-B5F0-B6E6AE7F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2900"/>
            <a:ext cx="4127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463132" y="699439"/>
            <a:ext cx="3702189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b="1" dirty="0">
                <a:latin typeface="微软雅黑"/>
                <a:ea typeface="微软雅黑"/>
                <a:cs typeface="微软雅黑"/>
              </a:rPr>
              <a:t>目</a:t>
            </a:r>
            <a:r>
              <a:rPr lang="en-US" altLang="zh-CN" b="1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>
                <a:latin typeface="微软雅黑"/>
                <a:ea typeface="微软雅黑"/>
                <a:cs typeface="微软雅黑"/>
              </a:rPr>
              <a:t>录</a:t>
            </a:r>
            <a:endParaRPr lang="en-US" altLang="zh-TW" b="1" dirty="0">
              <a:solidFill>
                <a:schemeClr val="accent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1660525" y="722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endParaRPr lang="zh-TW" altLang="en-US">
              <a:ea typeface="PMingLiU" charset="0"/>
              <a:cs typeface="PMingLiU" charset="0"/>
            </a:endParaRPr>
          </a:p>
        </p:txBody>
      </p:sp>
      <p:grpSp>
        <p:nvGrpSpPr>
          <p:cNvPr id="6149" name="Group 46"/>
          <p:cNvGrpSpPr>
            <a:grpSpLocks/>
          </p:cNvGrpSpPr>
          <p:nvPr/>
        </p:nvGrpSpPr>
        <p:grpSpPr bwMode="auto">
          <a:xfrm>
            <a:off x="3309144" y="2001950"/>
            <a:ext cx="4724400" cy="685800"/>
            <a:chOff x="1296" y="1824"/>
            <a:chExt cx="2976" cy="432"/>
          </a:xfrm>
        </p:grpSpPr>
        <p:sp>
          <p:nvSpPr>
            <p:cNvPr id="8811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18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167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前沿背景</a:t>
              </a:r>
              <a:endParaRPr lang="en-US" altLang="zh-TW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68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1</a:t>
              </a:r>
            </a:p>
          </p:txBody>
        </p:sp>
      </p:grpSp>
      <p:grpSp>
        <p:nvGrpSpPr>
          <p:cNvPr id="6150" name="Group 51"/>
          <p:cNvGrpSpPr>
            <a:grpSpLocks/>
          </p:cNvGrpSpPr>
          <p:nvPr/>
        </p:nvGrpSpPr>
        <p:grpSpPr bwMode="auto">
          <a:xfrm>
            <a:off x="3309144" y="4152230"/>
            <a:ext cx="4724400" cy="685800"/>
            <a:chOff x="1296" y="1824"/>
            <a:chExt cx="2976" cy="432"/>
          </a:xfrm>
        </p:grpSpPr>
        <p:sp>
          <p:nvSpPr>
            <p:cNvPr id="88116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14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163" name="Text Box 5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框架设计</a:t>
              </a:r>
              <a:endParaRPr lang="en-US" altLang="zh-TW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64" name="Text Box 55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3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grpSp>
        <p:nvGrpSpPr>
          <p:cNvPr id="6152" name="Group 61"/>
          <p:cNvGrpSpPr>
            <a:grpSpLocks/>
          </p:cNvGrpSpPr>
          <p:nvPr/>
        </p:nvGrpSpPr>
        <p:grpSpPr bwMode="auto">
          <a:xfrm>
            <a:off x="3309144" y="5188586"/>
            <a:ext cx="4724400" cy="685800"/>
            <a:chOff x="1296" y="1824"/>
            <a:chExt cx="2976" cy="432"/>
          </a:xfrm>
        </p:grpSpPr>
        <p:sp>
          <p:nvSpPr>
            <p:cNvPr id="88126" name="AutoShape 62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folHlink">
                    <a:gamma/>
                    <a:tint val="21176"/>
                    <a:invGamma/>
                  </a:schemeClr>
                </a:gs>
                <a:gs pos="100000">
                  <a:schemeClr val="folHlink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06" name="AutoShape 6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155" name="Text Box 64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目标规划</a:t>
              </a:r>
              <a:endParaRPr lang="en-US" altLang="zh-TW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156" name="Text Box 65"/>
            <p:cNvSpPr txBox="1">
              <a:spLocks noChangeArrowheads="1"/>
            </p:cNvSpPr>
            <p:nvPr/>
          </p:nvSpPr>
          <p:spPr bwMode="gray">
            <a:xfrm>
              <a:off x="1393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ea typeface="PMingLiU" charset="0"/>
                  <a:cs typeface="PMingLiU" charset="0"/>
                </a:rPr>
                <a:t>4</a:t>
              </a:r>
              <a:endParaRPr lang="en-US" altLang="zh-TW" sz="2400" dirty="0">
                <a:solidFill>
                  <a:schemeClr val="bg1"/>
                </a:solidFill>
                <a:ea typeface="PMingLiU" charset="0"/>
                <a:cs typeface="PMingLiU" charset="0"/>
              </a:endParaRPr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" y="3051117"/>
            <a:ext cx="3306793" cy="3815821"/>
          </a:xfrm>
          <a:prstGeom prst="rect">
            <a:avLst/>
          </a:prstGeom>
        </p:spPr>
      </p:pic>
      <p:grpSp>
        <p:nvGrpSpPr>
          <p:cNvPr id="20" name="Group 46"/>
          <p:cNvGrpSpPr>
            <a:grpSpLocks/>
          </p:cNvGrpSpPr>
          <p:nvPr/>
        </p:nvGrpSpPr>
        <p:grpSpPr bwMode="auto">
          <a:xfrm>
            <a:off x="3271044" y="3079296"/>
            <a:ext cx="4724400" cy="685800"/>
            <a:chOff x="1296" y="1824"/>
            <a:chExt cx="2976" cy="432"/>
          </a:xfrm>
        </p:grpSpPr>
        <p:sp>
          <p:nvSpPr>
            <p:cNvPr id="2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5BA54">
                    <a:gamma/>
                    <a:tint val="21176"/>
                    <a:invGamma/>
                  </a:srgbClr>
                </a:gs>
                <a:gs pos="100000">
                  <a:srgbClr val="85BA54"/>
                </a:gs>
              </a:gsLst>
              <a:lin ang="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2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BA54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3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前现状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50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pic>
        <p:nvPicPr>
          <p:cNvPr id="25" name="Picture 3">
            <a:extLst>
              <a:ext uri="{FF2B5EF4-FFF2-40B4-BE49-F238E27FC236}">
                <a16:creationId xmlns:a16="http://schemas.microsoft.com/office/drawing/2014/main" id="{A3E13BB0-9331-BA4B-BE0E-2EA2859D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4618814B-BCF3-B343-828E-193F577AF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11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0" y="32947"/>
            <a:ext cx="4724400" cy="685800"/>
            <a:chOff x="1296" y="1824"/>
            <a:chExt cx="2976" cy="432"/>
          </a:xfrm>
        </p:grpSpPr>
        <p:sp>
          <p:nvSpPr>
            <p:cNvPr id="13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前沿背景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sz="2400">
                  <a:solidFill>
                    <a:schemeClr val="bg1"/>
                  </a:solidFill>
                  <a:ea typeface="PMingLiU" charset="0"/>
                  <a:cs typeface="PMingLiU" charset="0"/>
                </a:rPr>
                <a:t>1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" y="3476353"/>
            <a:ext cx="2822307" cy="17667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773" y="3488047"/>
            <a:ext cx="5279290" cy="1766764"/>
          </a:xfrm>
          <a:prstGeom prst="rect">
            <a:avLst/>
          </a:prstGeom>
        </p:spPr>
      </p:pic>
      <p:cxnSp>
        <p:nvCxnSpPr>
          <p:cNvPr id="25" name="直线箭头连接符 24"/>
          <p:cNvCxnSpPr/>
          <p:nvPr/>
        </p:nvCxnSpPr>
        <p:spPr>
          <a:xfrm>
            <a:off x="2835819" y="4371429"/>
            <a:ext cx="526954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1C96E8-0888-5B4C-B1E4-9BA7BCDC4E68}"/>
              </a:ext>
            </a:extLst>
          </p:cNvPr>
          <p:cNvSpPr txBox="1"/>
          <p:nvPr/>
        </p:nvSpPr>
        <p:spPr>
          <a:xfrm>
            <a:off x="153988" y="1231110"/>
            <a:ext cx="7963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２０１６年３月，科技部召开国家首次精准医学战略专家会议，提出了中国精准医疗计划。会议指出，到２０３０年前，我国将在精准医疗领域投入６００亿元，其中，中央财政支出２００亿元，企业和地方财政配套４００亿元。</a:t>
            </a:r>
            <a:endParaRPr lang="en-US" sz="2000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55490C5-B8C9-474F-8803-49626015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187B8D75-2A39-7E41-9F7E-4ED178BF5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484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0" y="32947"/>
            <a:ext cx="4724400" cy="685800"/>
            <a:chOff x="1296" y="1824"/>
            <a:chExt cx="2976" cy="432"/>
          </a:xfrm>
        </p:grpSpPr>
        <p:sp>
          <p:nvSpPr>
            <p:cNvPr id="13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前沿背景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sz="2400">
                  <a:solidFill>
                    <a:schemeClr val="bg1"/>
                  </a:solidFill>
                  <a:ea typeface="PMingLiU" charset="0"/>
                  <a:cs typeface="PMingLiU" charset="0"/>
                </a:rPr>
                <a:t>1</a:t>
              </a: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73" y="3259957"/>
            <a:ext cx="4644171" cy="2724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FB3C2D-F349-7043-9CE1-2687BBDCF7A2}"/>
              </a:ext>
            </a:extLst>
          </p:cNvPr>
          <p:cNvSpPr/>
          <p:nvPr/>
        </p:nvSpPr>
        <p:spPr>
          <a:xfrm>
            <a:off x="876747" y="1456216"/>
            <a:ext cx="76863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>
                <a:latin typeface="KaiTi" panose="02010609060101010101" pitchFamily="49" charset="-122"/>
                <a:ea typeface="KaiTi" panose="02010609060101010101" pitchFamily="49" charset="-122"/>
              </a:rPr>
              <a:t>中国医学科学院副院长</a:t>
            </a:r>
            <a:r>
              <a:rPr lang="zh-Hans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ja-JP" altLang="en-US" sz="200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国家精准医疗战略专家组负责人詹启敏院士介绍，精准医疗是应用</a:t>
            </a:r>
            <a:r>
              <a:rPr lang="ja-JP" altLang="en-US" sz="200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现代遗传技术、分子影像技术、生物信息技术</a:t>
            </a:r>
            <a:r>
              <a:rPr lang="ja-JP" altLang="en-US" sz="200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，结合患者生活环境和临床数据，实现精准的疾病分类和诊断，制定具有个性化的预防治疗方案</a:t>
            </a:r>
            <a:r>
              <a:rPr lang="zh-Hans" altLang="en-US" sz="2000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  <a:endParaRPr lang="en-US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F445EADC-52D5-4749-8C15-9BAE6F939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482E7A41-22EE-D94F-8501-779E7BA50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65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0" y="32947"/>
            <a:ext cx="4724400" cy="685800"/>
            <a:chOff x="1296" y="1824"/>
            <a:chExt cx="2976" cy="432"/>
          </a:xfrm>
        </p:grpSpPr>
        <p:sp>
          <p:nvSpPr>
            <p:cNvPr id="13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前沿背景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sz="2400">
                  <a:solidFill>
                    <a:schemeClr val="bg1"/>
                  </a:solidFill>
                  <a:ea typeface="PMingLiU" charset="0"/>
                  <a:cs typeface="PMingLiU" charset="0"/>
                </a:rPr>
                <a:t>1</a:t>
              </a:r>
            </a:p>
          </p:txBody>
        </p:sp>
      </p:grpSp>
      <p:sp>
        <p:nvSpPr>
          <p:cNvPr id="17" name="Freeform 6"/>
          <p:cNvSpPr>
            <a:spLocks/>
          </p:cNvSpPr>
          <p:nvPr/>
        </p:nvSpPr>
        <p:spPr bwMode="auto">
          <a:xfrm>
            <a:off x="-415131" y="3699812"/>
            <a:ext cx="9972675" cy="1593850"/>
          </a:xfrm>
          <a:custGeom>
            <a:avLst/>
            <a:gdLst>
              <a:gd name="T0" fmla="*/ 3857177 w 9972375"/>
              <a:gd name="T1" fmla="*/ 0 h 1593851"/>
              <a:gd name="T2" fmla="*/ 4653286 w 9972375"/>
              <a:gd name="T3" fmla="*/ 796926 h 1593851"/>
              <a:gd name="T4" fmla="*/ 4653286 w 9972375"/>
              <a:gd name="T5" fmla="*/ 803900 h 1593851"/>
              <a:gd name="T6" fmla="*/ 5523554 w 9972375"/>
              <a:gd name="T7" fmla="*/ 803900 h 1593851"/>
              <a:gd name="T8" fmla="*/ 5523554 w 9972375"/>
              <a:gd name="T9" fmla="*/ 930698 h 1593851"/>
              <a:gd name="T10" fmla="*/ 6180217 w 9972375"/>
              <a:gd name="T11" fmla="*/ 1467053 h 1593851"/>
              <a:gd name="T12" fmla="*/ 6836246 w 9972375"/>
              <a:gd name="T13" fmla="*/ 930698 h 1593851"/>
              <a:gd name="T14" fmla="*/ 6836246 w 9972375"/>
              <a:gd name="T15" fmla="*/ 803900 h 1593851"/>
              <a:gd name="T16" fmla="*/ 7735037 w 9972375"/>
              <a:gd name="T17" fmla="*/ 803900 h 1593851"/>
              <a:gd name="T18" fmla="*/ 7735037 w 9972375"/>
              <a:gd name="T19" fmla="*/ 796926 h 1593851"/>
              <a:gd name="T20" fmla="*/ 8531779 w 9972375"/>
              <a:gd name="T21" fmla="*/ 0 h 1593851"/>
              <a:gd name="T22" fmla="*/ 9328522 w 9972375"/>
              <a:gd name="T23" fmla="*/ 796926 h 1593851"/>
              <a:gd name="T24" fmla="*/ 9328522 w 9972375"/>
              <a:gd name="T25" fmla="*/ 803900 h 1593851"/>
              <a:gd name="T26" fmla="*/ 9972375 w 9972375"/>
              <a:gd name="T27" fmla="*/ 803900 h 1593851"/>
              <a:gd name="T28" fmla="*/ 9972375 w 9972375"/>
              <a:gd name="T29" fmla="*/ 930698 h 1593851"/>
              <a:gd name="T30" fmla="*/ 9201753 w 9972375"/>
              <a:gd name="T31" fmla="*/ 930698 h 1593851"/>
              <a:gd name="T32" fmla="*/ 9201753 w 9972375"/>
              <a:gd name="T33" fmla="*/ 803900 h 1593851"/>
              <a:gd name="T34" fmla="*/ 9201753 w 9972375"/>
              <a:gd name="T35" fmla="*/ 796926 h 1593851"/>
              <a:gd name="T36" fmla="*/ 8531779 w 9972375"/>
              <a:gd name="T37" fmla="*/ 126798 h 1593851"/>
              <a:gd name="T38" fmla="*/ 7861806 w 9972375"/>
              <a:gd name="T39" fmla="*/ 796926 h 1593851"/>
              <a:gd name="T40" fmla="*/ 7861806 w 9972375"/>
              <a:gd name="T41" fmla="*/ 803900 h 1593851"/>
              <a:gd name="T42" fmla="*/ 7861806 w 9972375"/>
              <a:gd name="T43" fmla="*/ 930698 h 1593851"/>
              <a:gd name="T44" fmla="*/ 6965550 w 9972375"/>
              <a:gd name="T45" fmla="*/ 930698 h 1593851"/>
              <a:gd name="T46" fmla="*/ 6180217 w 9972375"/>
              <a:gd name="T47" fmla="*/ 1593851 h 1593851"/>
              <a:gd name="T48" fmla="*/ 5394884 w 9972375"/>
              <a:gd name="T49" fmla="*/ 930698 h 1593851"/>
              <a:gd name="T50" fmla="*/ 4526517 w 9972375"/>
              <a:gd name="T51" fmla="*/ 930698 h 1593851"/>
              <a:gd name="T52" fmla="*/ 4526517 w 9972375"/>
              <a:gd name="T53" fmla="*/ 800096 h 1593851"/>
              <a:gd name="T54" fmla="*/ 4526517 w 9972375"/>
              <a:gd name="T55" fmla="*/ 796926 h 1593851"/>
              <a:gd name="T56" fmla="*/ 3857177 w 9972375"/>
              <a:gd name="T57" fmla="*/ 126798 h 1593851"/>
              <a:gd name="T58" fmla="*/ 3187204 w 9972375"/>
              <a:gd name="T59" fmla="*/ 796926 h 1593851"/>
              <a:gd name="T60" fmla="*/ 3187204 w 9972375"/>
              <a:gd name="T61" fmla="*/ 800730 h 1593851"/>
              <a:gd name="T62" fmla="*/ 3187204 w 9972375"/>
              <a:gd name="T63" fmla="*/ 930698 h 1593851"/>
              <a:gd name="T64" fmla="*/ 2271299 w 9972375"/>
              <a:gd name="T65" fmla="*/ 930698 h 1593851"/>
              <a:gd name="T66" fmla="*/ 1485966 w 9972375"/>
              <a:gd name="T67" fmla="*/ 1593851 h 1593851"/>
              <a:gd name="T68" fmla="*/ 700632 w 9972375"/>
              <a:gd name="T69" fmla="*/ 930698 h 1593851"/>
              <a:gd name="T70" fmla="*/ 0 w 9972375"/>
              <a:gd name="T71" fmla="*/ 930698 h 1593851"/>
              <a:gd name="T72" fmla="*/ 0 w 9972375"/>
              <a:gd name="T73" fmla="*/ 803900 h 1593851"/>
              <a:gd name="T74" fmla="*/ 829303 w 9972375"/>
              <a:gd name="T75" fmla="*/ 803900 h 1593851"/>
              <a:gd name="T76" fmla="*/ 829303 w 9972375"/>
              <a:gd name="T77" fmla="*/ 930698 h 1593851"/>
              <a:gd name="T78" fmla="*/ 1485966 w 9972375"/>
              <a:gd name="T79" fmla="*/ 1467053 h 1593851"/>
              <a:gd name="T80" fmla="*/ 2141994 w 9972375"/>
              <a:gd name="T81" fmla="*/ 930698 h 1593851"/>
              <a:gd name="T82" fmla="*/ 2141994 w 9972375"/>
              <a:gd name="T83" fmla="*/ 803900 h 1593851"/>
              <a:gd name="T84" fmla="*/ 3060435 w 9972375"/>
              <a:gd name="T85" fmla="*/ 803900 h 1593851"/>
              <a:gd name="T86" fmla="*/ 3060435 w 9972375"/>
              <a:gd name="T87" fmla="*/ 796926 h 1593851"/>
              <a:gd name="T88" fmla="*/ 3857177 w 9972375"/>
              <a:gd name="T89" fmla="*/ 0 h 159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972375" h="1593851">
                <a:moveTo>
                  <a:pt x="3857177" y="0"/>
                </a:moveTo>
                <a:cubicBezTo>
                  <a:pt x="4297065" y="0"/>
                  <a:pt x="4653286" y="356937"/>
                  <a:pt x="4653286" y="796926"/>
                </a:cubicBezTo>
                <a:lnTo>
                  <a:pt x="4653286" y="803900"/>
                </a:lnTo>
                <a:lnTo>
                  <a:pt x="5523554" y="803900"/>
                </a:lnTo>
                <a:lnTo>
                  <a:pt x="5523554" y="930698"/>
                </a:lnTo>
                <a:cubicBezTo>
                  <a:pt x="5585671" y="1236281"/>
                  <a:pt x="5855689" y="1467053"/>
                  <a:pt x="6180217" y="1467053"/>
                </a:cubicBezTo>
                <a:cubicBezTo>
                  <a:pt x="6504111" y="1467053"/>
                  <a:pt x="6774129" y="1236281"/>
                  <a:pt x="6836246" y="930698"/>
                </a:cubicBezTo>
                <a:lnTo>
                  <a:pt x="6836246" y="803900"/>
                </a:lnTo>
                <a:lnTo>
                  <a:pt x="7735037" y="803900"/>
                </a:lnTo>
                <a:lnTo>
                  <a:pt x="7735037" y="796926"/>
                </a:lnTo>
                <a:cubicBezTo>
                  <a:pt x="7735037" y="356937"/>
                  <a:pt x="8091891" y="0"/>
                  <a:pt x="8531779" y="0"/>
                </a:cubicBezTo>
                <a:cubicBezTo>
                  <a:pt x="8971667" y="0"/>
                  <a:pt x="9328522" y="356937"/>
                  <a:pt x="9328522" y="796926"/>
                </a:cubicBezTo>
                <a:lnTo>
                  <a:pt x="9328522" y="803900"/>
                </a:lnTo>
                <a:lnTo>
                  <a:pt x="9972375" y="803900"/>
                </a:lnTo>
                <a:lnTo>
                  <a:pt x="9972375" y="930698"/>
                </a:lnTo>
                <a:lnTo>
                  <a:pt x="9201753" y="930698"/>
                </a:lnTo>
                <a:lnTo>
                  <a:pt x="9201753" y="803900"/>
                </a:lnTo>
                <a:lnTo>
                  <a:pt x="9201753" y="796926"/>
                </a:lnTo>
                <a:cubicBezTo>
                  <a:pt x="9201753" y="426675"/>
                  <a:pt x="8901944" y="126798"/>
                  <a:pt x="8531779" y="126798"/>
                </a:cubicBezTo>
                <a:cubicBezTo>
                  <a:pt x="8162248" y="126798"/>
                  <a:pt x="7861806" y="426675"/>
                  <a:pt x="7861806" y="796926"/>
                </a:cubicBezTo>
                <a:lnTo>
                  <a:pt x="7861806" y="803900"/>
                </a:lnTo>
                <a:lnTo>
                  <a:pt x="7861806" y="930698"/>
                </a:lnTo>
                <a:lnTo>
                  <a:pt x="6965550" y="930698"/>
                </a:lnTo>
                <a:cubicBezTo>
                  <a:pt x="6901532" y="1306654"/>
                  <a:pt x="6574468" y="1593851"/>
                  <a:pt x="6180217" y="1593851"/>
                </a:cubicBezTo>
                <a:cubicBezTo>
                  <a:pt x="5785332" y="1593851"/>
                  <a:pt x="5458268" y="1306654"/>
                  <a:pt x="5394884" y="930698"/>
                </a:cubicBezTo>
                <a:lnTo>
                  <a:pt x="4526517" y="930698"/>
                </a:lnTo>
                <a:lnTo>
                  <a:pt x="4526517" y="800096"/>
                </a:lnTo>
                <a:lnTo>
                  <a:pt x="4526517" y="796926"/>
                </a:lnTo>
                <a:cubicBezTo>
                  <a:pt x="4526517" y="426675"/>
                  <a:pt x="4226709" y="126798"/>
                  <a:pt x="3857177" y="126798"/>
                </a:cubicBezTo>
                <a:cubicBezTo>
                  <a:pt x="3487012" y="126798"/>
                  <a:pt x="3187204" y="426675"/>
                  <a:pt x="3187204" y="796926"/>
                </a:cubicBezTo>
                <a:lnTo>
                  <a:pt x="3187204" y="800730"/>
                </a:lnTo>
                <a:lnTo>
                  <a:pt x="3187204" y="930698"/>
                </a:lnTo>
                <a:lnTo>
                  <a:pt x="2271299" y="930698"/>
                </a:lnTo>
                <a:cubicBezTo>
                  <a:pt x="2207280" y="1306654"/>
                  <a:pt x="1880217" y="1593851"/>
                  <a:pt x="1485966" y="1593851"/>
                </a:cubicBezTo>
                <a:cubicBezTo>
                  <a:pt x="1091080" y="1593851"/>
                  <a:pt x="764017" y="1306654"/>
                  <a:pt x="700632" y="930698"/>
                </a:cubicBezTo>
                <a:lnTo>
                  <a:pt x="0" y="930698"/>
                </a:lnTo>
                <a:lnTo>
                  <a:pt x="0" y="803900"/>
                </a:lnTo>
                <a:lnTo>
                  <a:pt x="829303" y="803900"/>
                </a:lnTo>
                <a:lnTo>
                  <a:pt x="829303" y="930698"/>
                </a:lnTo>
                <a:cubicBezTo>
                  <a:pt x="891419" y="1236281"/>
                  <a:pt x="1161437" y="1467053"/>
                  <a:pt x="1485966" y="1467053"/>
                </a:cubicBezTo>
                <a:cubicBezTo>
                  <a:pt x="1809860" y="1467053"/>
                  <a:pt x="2079878" y="1236281"/>
                  <a:pt x="2141994" y="930698"/>
                </a:cubicBezTo>
                <a:lnTo>
                  <a:pt x="2141994" y="803900"/>
                </a:lnTo>
                <a:lnTo>
                  <a:pt x="3060435" y="803900"/>
                </a:lnTo>
                <a:lnTo>
                  <a:pt x="3060435" y="796926"/>
                </a:lnTo>
                <a:cubicBezTo>
                  <a:pt x="3060435" y="356937"/>
                  <a:pt x="3417289" y="0"/>
                  <a:pt x="3857177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B62822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椭圆 14"/>
          <p:cNvSpPr>
            <a:spLocks noChangeArrowheads="1"/>
          </p:cNvSpPr>
          <p:nvPr/>
        </p:nvSpPr>
        <p:spPr bwMode="auto">
          <a:xfrm>
            <a:off x="364331" y="3756962"/>
            <a:ext cx="1389063" cy="1385888"/>
          </a:xfrm>
          <a:prstGeom prst="ellipse">
            <a:avLst/>
          </a:prstGeom>
          <a:solidFill>
            <a:srgbClr val="589876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生物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282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5"/>
          <p:cNvSpPr>
            <a:spLocks noChangeArrowheads="1"/>
          </p:cNvSpPr>
          <p:nvPr/>
        </p:nvSpPr>
        <p:spPr bwMode="auto">
          <a:xfrm>
            <a:off x="2745581" y="3831575"/>
            <a:ext cx="1389063" cy="1385887"/>
          </a:xfrm>
          <a:prstGeom prst="ellipse">
            <a:avLst/>
          </a:prstGeom>
          <a:solidFill>
            <a:srgbClr val="05588E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数学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B6282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椭圆 16"/>
          <p:cNvSpPr>
            <a:spLocks noChangeArrowheads="1"/>
          </p:cNvSpPr>
          <p:nvPr/>
        </p:nvSpPr>
        <p:spPr bwMode="auto">
          <a:xfrm>
            <a:off x="5068094" y="3771250"/>
            <a:ext cx="1389062" cy="1385887"/>
          </a:xfrm>
          <a:prstGeom prst="ellipse">
            <a:avLst/>
          </a:prstGeom>
          <a:solidFill>
            <a:srgbClr val="589876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计算机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B6282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椭圆 17"/>
          <p:cNvSpPr>
            <a:spLocks noChangeArrowheads="1"/>
          </p:cNvSpPr>
          <p:nvPr/>
        </p:nvSpPr>
        <p:spPr bwMode="auto">
          <a:xfrm>
            <a:off x="7439819" y="3804587"/>
            <a:ext cx="1389062" cy="1385888"/>
          </a:xfrm>
          <a:prstGeom prst="ellipse">
            <a:avLst/>
          </a:prstGeom>
          <a:solidFill>
            <a:srgbClr val="05588E"/>
          </a:solidFill>
          <a:ln w="25400" cmpd="sng">
            <a:solidFill>
              <a:srgbClr val="FFFFEB"/>
            </a:solidFill>
            <a:round/>
            <a:headEnd/>
            <a:tailEnd/>
          </a:ln>
        </p:spPr>
        <p:txBody>
          <a:bodyPr lIns="72574" tIns="36287" rIns="72574" bIns="36287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6282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生物信息学</a:t>
            </a:r>
          </a:p>
        </p:txBody>
      </p:sp>
      <p:grpSp>
        <p:nvGrpSpPr>
          <p:cNvPr id="22" name="组合 8"/>
          <p:cNvGrpSpPr/>
          <p:nvPr/>
        </p:nvGrpSpPr>
        <p:grpSpPr>
          <a:xfrm>
            <a:off x="-396081" y="5341287"/>
            <a:ext cx="7696200" cy="855667"/>
            <a:chOff x="1116013" y="4381500"/>
            <a:chExt cx="7696200" cy="855667"/>
          </a:xfrm>
        </p:grpSpPr>
        <p:grpSp>
          <p:nvGrpSpPr>
            <p:cNvPr id="23" name="Group 3"/>
            <p:cNvGrpSpPr>
              <a:grpSpLocks/>
            </p:cNvGrpSpPr>
            <p:nvPr/>
          </p:nvGrpSpPr>
          <p:grpSpPr bwMode="auto">
            <a:xfrm>
              <a:off x="1116013" y="4381500"/>
              <a:ext cx="3009900" cy="842650"/>
              <a:chOff x="0" y="0"/>
              <a:chExt cx="1856582" cy="654226"/>
            </a:xfrm>
          </p:grpSpPr>
          <p:sp>
            <p:nvSpPr>
              <p:cNvPr id="28" name="Line 58"/>
              <p:cNvSpPr>
                <a:spLocks noChangeShapeType="1"/>
              </p:cNvSpPr>
              <p:nvPr/>
            </p:nvSpPr>
            <p:spPr bwMode="auto">
              <a:xfrm>
                <a:off x="913706" y="0"/>
                <a:ext cx="1" cy="334963"/>
              </a:xfrm>
              <a:prstGeom prst="line">
                <a:avLst/>
              </a:prstGeom>
              <a:noFill/>
              <a:ln w="19050" cmpd="sng">
                <a:solidFill>
                  <a:srgbClr val="9B82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2822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Line 59"/>
              <p:cNvSpPr>
                <a:spLocks noChangeShapeType="1"/>
              </p:cNvSpPr>
              <p:nvPr/>
            </p:nvSpPr>
            <p:spPr bwMode="auto">
              <a:xfrm flipH="1">
                <a:off x="158056" y="344488"/>
                <a:ext cx="1495425" cy="1"/>
              </a:xfrm>
              <a:prstGeom prst="line">
                <a:avLst/>
              </a:prstGeom>
              <a:noFill/>
              <a:ln w="19050" cmpd="sng">
                <a:solidFill>
                  <a:srgbClr val="9B827D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2822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Text Box 60"/>
              <p:cNvSpPr>
                <a:spLocks noChangeArrowheads="1"/>
              </p:cNvSpPr>
              <p:nvPr/>
            </p:nvSpPr>
            <p:spPr bwMode="auto">
              <a:xfrm>
                <a:off x="0" y="327111"/>
                <a:ext cx="1856582" cy="3271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570BC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宋体" panose="02010600030101010101" pitchFamily="2" charset="-122"/>
                  </a:rPr>
                  <a:t>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aiTi" panose="02010609060101010101" pitchFamily="49" charset="-122"/>
                    <a:ea typeface="KaiTi" panose="02010609060101010101" pitchFamily="49" charset="-122"/>
                    <a:sym typeface="宋体" panose="02010600030101010101" pitchFamily="2" charset="-122"/>
                  </a:rPr>
                  <a:t>研究背景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4" name="Group 15"/>
            <p:cNvGrpSpPr>
              <a:grpSpLocks/>
            </p:cNvGrpSpPr>
            <p:nvPr/>
          </p:nvGrpSpPr>
          <p:grpSpPr bwMode="auto">
            <a:xfrm>
              <a:off x="5800725" y="4381500"/>
              <a:ext cx="3011488" cy="855667"/>
              <a:chOff x="0" y="0"/>
              <a:chExt cx="1856582" cy="664332"/>
            </a:xfrm>
          </p:grpSpPr>
          <p:sp>
            <p:nvSpPr>
              <p:cNvPr id="25" name="Line 58"/>
              <p:cNvSpPr>
                <a:spLocks noChangeShapeType="1"/>
              </p:cNvSpPr>
              <p:nvPr/>
            </p:nvSpPr>
            <p:spPr bwMode="auto">
              <a:xfrm>
                <a:off x="913706" y="0"/>
                <a:ext cx="1" cy="334963"/>
              </a:xfrm>
              <a:prstGeom prst="line">
                <a:avLst/>
              </a:prstGeom>
              <a:noFill/>
              <a:ln w="19050" cmpd="sng">
                <a:solidFill>
                  <a:srgbClr val="9B827D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2822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Line 59"/>
              <p:cNvSpPr>
                <a:spLocks noChangeShapeType="1"/>
              </p:cNvSpPr>
              <p:nvPr/>
            </p:nvSpPr>
            <p:spPr bwMode="auto">
              <a:xfrm flipH="1">
                <a:off x="158056" y="344488"/>
                <a:ext cx="1495425" cy="1"/>
              </a:xfrm>
              <a:prstGeom prst="line">
                <a:avLst/>
              </a:prstGeom>
              <a:noFill/>
              <a:ln w="19050" cmpd="sng">
                <a:solidFill>
                  <a:srgbClr val="9B827D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B62822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Text Box 60"/>
              <p:cNvSpPr>
                <a:spLocks noChangeArrowheads="1"/>
              </p:cNvSpPr>
              <p:nvPr/>
            </p:nvSpPr>
            <p:spPr bwMode="auto">
              <a:xfrm>
                <a:off x="0" y="327111"/>
                <a:ext cx="1856582" cy="337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72574" tIns="36287" rIns="72574" bIns="3628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570BC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zh-CN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宋体" panose="02010600030101010101" pitchFamily="2" charset="-122"/>
                  </a:rPr>
                  <a:t>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KaiTi" panose="02010609060101010101" pitchFamily="49" charset="-122"/>
                    <a:ea typeface="KaiTi" panose="02010609060101010101" pitchFamily="49" charset="-122"/>
                    <a:sym typeface="宋体" panose="02010600030101010101" pitchFamily="2" charset="-122"/>
                  </a:rPr>
                  <a:t>分析工具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32" name="Group 7"/>
          <p:cNvGrpSpPr>
            <a:grpSpLocks/>
          </p:cNvGrpSpPr>
          <p:nvPr/>
        </p:nvGrpSpPr>
        <p:grpSpPr bwMode="auto">
          <a:xfrm>
            <a:off x="1964531" y="2542525"/>
            <a:ext cx="2952750" cy="1098550"/>
            <a:chOff x="0" y="0"/>
            <a:chExt cx="2952326" cy="1098602"/>
          </a:xfrm>
        </p:grpSpPr>
        <p:sp>
          <p:nvSpPr>
            <p:cNvPr id="37" name="Line 68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28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Line 69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28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9" name="Text Box 70"/>
            <p:cNvSpPr>
              <a:spLocks noChangeArrowheads="1"/>
            </p:cNvSpPr>
            <p:nvPr/>
          </p:nvSpPr>
          <p:spPr bwMode="auto">
            <a:xfrm>
              <a:off x="0" y="0"/>
              <a:ext cx="2952326" cy="416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宋体" panose="02010600030101010101" pitchFamily="2" charset="-122"/>
                </a:rPr>
                <a:t>统计模型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33" name="Group 19"/>
          <p:cNvGrpSpPr>
            <a:grpSpLocks/>
          </p:cNvGrpSpPr>
          <p:nvPr/>
        </p:nvGrpSpPr>
        <p:grpSpPr bwMode="auto">
          <a:xfrm>
            <a:off x="6457156" y="2645355"/>
            <a:ext cx="3099956" cy="1071920"/>
            <a:chOff x="-226980" y="26631"/>
            <a:chExt cx="3099511" cy="1071971"/>
          </a:xfrm>
        </p:grpSpPr>
        <p:sp>
          <p:nvSpPr>
            <p:cNvPr id="34" name="Line 68"/>
            <p:cNvSpPr>
              <a:spLocks noChangeShapeType="1"/>
            </p:cNvSpPr>
            <p:nvPr/>
          </p:nvSpPr>
          <p:spPr bwMode="auto">
            <a:xfrm>
              <a:off x="1440568" y="776698"/>
              <a:ext cx="0" cy="321904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28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Line 69"/>
            <p:cNvSpPr>
              <a:spLocks noChangeShapeType="1"/>
            </p:cNvSpPr>
            <p:nvPr/>
          </p:nvSpPr>
          <p:spPr bwMode="auto">
            <a:xfrm flipH="1">
              <a:off x="0" y="765835"/>
              <a:ext cx="2872531" cy="1"/>
            </a:xfrm>
            <a:prstGeom prst="line">
              <a:avLst/>
            </a:prstGeom>
            <a:noFill/>
            <a:ln w="19050" cmpd="sng">
              <a:solidFill>
                <a:srgbClr val="9B827D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B6282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Text Box 70"/>
            <p:cNvSpPr>
              <a:spLocks noChangeArrowheads="1"/>
            </p:cNvSpPr>
            <p:nvPr/>
          </p:nvSpPr>
          <p:spPr bwMode="auto">
            <a:xfrm>
              <a:off x="-226980" y="26631"/>
              <a:ext cx="2952326" cy="485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574" tIns="36287" rIns="72574" bIns="3628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A6846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Han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KaiTi" panose="02010609060101010101" pitchFamily="49" charset="-122"/>
                  <a:ea typeface="KaiTi" panose="02010609060101010101" pitchFamily="49" charset="-122"/>
                  <a:sym typeface="宋体" panose="02010600030101010101" pitchFamily="2" charset="-122"/>
                </a:rPr>
                <a:t>生物信息学的门槛高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aiTi" panose="02010609060101010101" pitchFamily="49" charset="-122"/>
                <a:ea typeface="KaiTi" panose="02010609060101010101" pitchFamily="49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25A388-C0BF-024A-B716-0829CBD8DDEA}"/>
              </a:ext>
            </a:extLst>
          </p:cNvPr>
          <p:cNvSpPr txBox="1"/>
          <p:nvPr/>
        </p:nvSpPr>
        <p:spPr>
          <a:xfrm>
            <a:off x="346527" y="1179028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生物信息学概念（</a:t>
            </a:r>
            <a:r>
              <a:rPr lang="en-US" altLang="zh-Han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Bioinformatics</a:t>
            </a:r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6C2D7223-A46C-E845-A07C-6CD23DD6B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" name="TextBox 10">
            <a:extLst>
              <a:ext uri="{FF2B5EF4-FFF2-40B4-BE49-F238E27FC236}">
                <a16:creationId xmlns:a16="http://schemas.microsoft.com/office/drawing/2014/main" id="{9F6DFA85-285B-B344-8BA7-B85C1596B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637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6"/>
          <p:cNvGrpSpPr>
            <a:grpSpLocks/>
          </p:cNvGrpSpPr>
          <p:nvPr/>
        </p:nvGrpSpPr>
        <p:grpSpPr bwMode="auto">
          <a:xfrm>
            <a:off x="0" y="32947"/>
            <a:ext cx="4724400" cy="685800"/>
            <a:chOff x="1296" y="1824"/>
            <a:chExt cx="2976" cy="432"/>
          </a:xfrm>
        </p:grpSpPr>
        <p:sp>
          <p:nvSpPr>
            <p:cNvPr id="13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rgbClr val="000000"/>
                  </a:solidFill>
                  <a:latin typeface="微软雅黑"/>
                  <a:ea typeface="微软雅黑"/>
                  <a:cs typeface="微软雅黑"/>
                </a:rPr>
                <a:t>前沿背景</a:t>
              </a:r>
              <a:endParaRPr lang="en-US" altLang="zh-TW" sz="2400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lang="en-US" altLang="zh-TW" sz="2400">
                  <a:solidFill>
                    <a:schemeClr val="bg1"/>
                  </a:solidFill>
                  <a:ea typeface="PMingLiU" charset="0"/>
                  <a:cs typeface="PMingLiU" charset="0"/>
                </a:rPr>
                <a:t>1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683" r="6761"/>
          <a:stretch/>
        </p:blipFill>
        <p:spPr>
          <a:xfrm>
            <a:off x="0" y="1277464"/>
            <a:ext cx="3898933" cy="23914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654" y="1255949"/>
            <a:ext cx="3700345" cy="2316416"/>
          </a:xfrm>
          <a:prstGeom prst="rect">
            <a:avLst/>
          </a:prstGeom>
        </p:spPr>
      </p:pic>
      <p:cxnSp>
        <p:nvCxnSpPr>
          <p:cNvPr id="19" name="直线箭头连接符 18"/>
          <p:cNvCxnSpPr/>
          <p:nvPr/>
        </p:nvCxnSpPr>
        <p:spPr>
          <a:xfrm>
            <a:off x="4038600" y="2310205"/>
            <a:ext cx="526954" cy="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图片 21" descr="151517348793794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96" y="4159490"/>
            <a:ext cx="4112210" cy="1818368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CA1A1D3-7F07-F345-B1C9-3B77C3637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"/>
          <a:stretch>
            <a:fillRect/>
          </a:stretch>
        </p:blipFill>
        <p:spPr bwMode="auto">
          <a:xfrm>
            <a:off x="330994" y="3884112"/>
            <a:ext cx="3836035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1CB6D-BA80-CB4A-9ABC-CC369B08D822}"/>
              </a:ext>
            </a:extLst>
          </p:cNvPr>
          <p:cNvSpPr txBox="1"/>
          <p:nvPr/>
        </p:nvSpPr>
        <p:spPr>
          <a:xfrm>
            <a:off x="381000" y="85460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基因测序大数据时代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id="{40E1D07A-704C-2344-B983-5B2A1D8B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AB606F0C-BD6B-5045-91D8-5A6C9FED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63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6"/>
          <p:cNvGrpSpPr>
            <a:grpSpLocks/>
          </p:cNvGrpSpPr>
          <p:nvPr/>
        </p:nvGrpSpPr>
        <p:grpSpPr bwMode="auto">
          <a:xfrm>
            <a:off x="-19250" y="0"/>
            <a:ext cx="4724400" cy="685800"/>
            <a:chOff x="1296" y="1824"/>
            <a:chExt cx="2976" cy="432"/>
          </a:xfrm>
        </p:grpSpPr>
        <p:sp>
          <p:nvSpPr>
            <p:cNvPr id="4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5BA54">
                    <a:gamma/>
                    <a:tint val="21176"/>
                    <a:invGamma/>
                  </a:srgbClr>
                </a:gs>
                <a:gs pos="100000">
                  <a:srgbClr val="85BA54"/>
                </a:gs>
              </a:gsLst>
              <a:lin ang="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2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BA54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前现状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45" name="Group 52"/>
          <p:cNvGrpSpPr>
            <a:grpSpLocks/>
          </p:cNvGrpSpPr>
          <p:nvPr/>
        </p:nvGrpSpPr>
        <p:grpSpPr bwMode="auto">
          <a:xfrm>
            <a:off x="533400" y="1524957"/>
            <a:ext cx="7543800" cy="4876801"/>
            <a:chOff x="336" y="615"/>
            <a:chExt cx="4752" cy="3072"/>
          </a:xfrm>
        </p:grpSpPr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1546" y="1353"/>
              <a:ext cx="2289" cy="2334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27451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47" name="Group 5"/>
            <p:cNvGrpSpPr>
              <a:grpSpLocks/>
            </p:cNvGrpSpPr>
            <p:nvPr/>
          </p:nvGrpSpPr>
          <p:grpSpPr bwMode="auto">
            <a:xfrm>
              <a:off x="2107" y="1936"/>
              <a:ext cx="1167" cy="1257"/>
              <a:chOff x="2016" y="1920"/>
              <a:chExt cx="1680" cy="1680"/>
            </a:xfrm>
          </p:grpSpPr>
          <p:sp>
            <p:nvSpPr>
              <p:cNvPr id="92" name="Oval 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228 w 1321"/>
                  <a:gd name="T1" fmla="*/ 283 h 712"/>
                  <a:gd name="T2" fmla="*/ 1244 w 1321"/>
                  <a:gd name="T3" fmla="*/ 313 h 712"/>
                  <a:gd name="T4" fmla="*/ 1247 w 1321"/>
                  <a:gd name="T5" fmla="*/ 339 h 712"/>
                  <a:gd name="T6" fmla="*/ 1242 w 1321"/>
                  <a:gd name="T7" fmla="*/ 364 h 712"/>
                  <a:gd name="T8" fmla="*/ 1225 w 1321"/>
                  <a:gd name="T9" fmla="*/ 388 h 712"/>
                  <a:gd name="T10" fmla="*/ 1201 w 1321"/>
                  <a:gd name="T11" fmla="*/ 409 h 712"/>
                  <a:gd name="T12" fmla="*/ 1170 w 1321"/>
                  <a:gd name="T13" fmla="*/ 427 h 712"/>
                  <a:gd name="T14" fmla="*/ 1129 w 1321"/>
                  <a:gd name="T15" fmla="*/ 443 h 712"/>
                  <a:gd name="T16" fmla="*/ 1083 w 1321"/>
                  <a:gd name="T17" fmla="*/ 459 h 712"/>
                  <a:gd name="T18" fmla="*/ 1031 w 1321"/>
                  <a:gd name="T19" fmla="*/ 471 h 712"/>
                  <a:gd name="T20" fmla="*/ 973 w 1321"/>
                  <a:gd name="T21" fmla="*/ 482 h 712"/>
                  <a:gd name="T22" fmla="*/ 913 w 1321"/>
                  <a:gd name="T23" fmla="*/ 490 h 712"/>
                  <a:gd name="T24" fmla="*/ 846 w 1321"/>
                  <a:gd name="T25" fmla="*/ 497 h 712"/>
                  <a:gd name="T26" fmla="*/ 778 w 1321"/>
                  <a:gd name="T27" fmla="*/ 501 h 712"/>
                  <a:gd name="T28" fmla="*/ 751 w 1321"/>
                  <a:gd name="T29" fmla="*/ 503 h 712"/>
                  <a:gd name="T30" fmla="*/ 449 w 1321"/>
                  <a:gd name="T31" fmla="*/ 503 h 712"/>
                  <a:gd name="T32" fmla="*/ 445 w 1321"/>
                  <a:gd name="T33" fmla="*/ 503 h 712"/>
                  <a:gd name="T34" fmla="*/ 386 w 1321"/>
                  <a:gd name="T35" fmla="*/ 500 h 712"/>
                  <a:gd name="T36" fmla="*/ 329 w 1321"/>
                  <a:gd name="T37" fmla="*/ 497 h 712"/>
                  <a:gd name="T38" fmla="*/ 275 w 1321"/>
                  <a:gd name="T39" fmla="*/ 492 h 712"/>
                  <a:gd name="T40" fmla="*/ 223 w 1321"/>
                  <a:gd name="T41" fmla="*/ 487 h 712"/>
                  <a:gd name="T42" fmla="*/ 176 w 1321"/>
                  <a:gd name="T43" fmla="*/ 478 h 712"/>
                  <a:gd name="T44" fmla="*/ 132 w 1321"/>
                  <a:gd name="T45" fmla="*/ 467 h 712"/>
                  <a:gd name="T46" fmla="*/ 96 w 1321"/>
                  <a:gd name="T47" fmla="*/ 458 h 712"/>
                  <a:gd name="T48" fmla="*/ 64 w 1321"/>
                  <a:gd name="T49" fmla="*/ 445 h 712"/>
                  <a:gd name="T50" fmla="*/ 36 w 1321"/>
                  <a:gd name="T51" fmla="*/ 429 h 712"/>
                  <a:gd name="T52" fmla="*/ 18 w 1321"/>
                  <a:gd name="T53" fmla="*/ 411 h 712"/>
                  <a:gd name="T54" fmla="*/ 6 w 1321"/>
                  <a:gd name="T55" fmla="*/ 391 h 712"/>
                  <a:gd name="T56" fmla="*/ 0 w 1321"/>
                  <a:gd name="T57" fmla="*/ 370 h 712"/>
                  <a:gd name="T58" fmla="*/ 0 w 1321"/>
                  <a:gd name="T59" fmla="*/ 367 h 712"/>
                  <a:gd name="T60" fmla="*/ 4 w 1321"/>
                  <a:gd name="T61" fmla="*/ 344 h 712"/>
                  <a:gd name="T62" fmla="*/ 16 w 1321"/>
                  <a:gd name="T63" fmla="*/ 315 h 712"/>
                  <a:gd name="T64" fmla="*/ 48 w 1321"/>
                  <a:gd name="T65" fmla="*/ 261 h 712"/>
                  <a:gd name="T66" fmla="*/ 88 w 1321"/>
                  <a:gd name="T67" fmla="*/ 211 h 712"/>
                  <a:gd name="T68" fmla="*/ 138 w 1321"/>
                  <a:gd name="T69" fmla="*/ 166 h 712"/>
                  <a:gd name="T70" fmla="*/ 192 w 1321"/>
                  <a:gd name="T71" fmla="*/ 125 h 712"/>
                  <a:gd name="T72" fmla="*/ 255 w 1321"/>
                  <a:gd name="T73" fmla="*/ 88 h 712"/>
                  <a:gd name="T74" fmla="*/ 323 w 1321"/>
                  <a:gd name="T75" fmla="*/ 58 h 712"/>
                  <a:gd name="T76" fmla="*/ 391 w 1321"/>
                  <a:gd name="T77" fmla="*/ 33 h 712"/>
                  <a:gd name="T78" fmla="*/ 470 w 1321"/>
                  <a:gd name="T79" fmla="*/ 15 h 712"/>
                  <a:gd name="T80" fmla="*/ 548 w 1321"/>
                  <a:gd name="T81" fmla="*/ 4 h 712"/>
                  <a:gd name="T82" fmla="*/ 630 w 1321"/>
                  <a:gd name="T83" fmla="*/ 0 h 712"/>
                  <a:gd name="T84" fmla="*/ 630 w 1321"/>
                  <a:gd name="T85" fmla="*/ 0 h 712"/>
                  <a:gd name="T86" fmla="*/ 717 w 1321"/>
                  <a:gd name="T87" fmla="*/ 4 h 712"/>
                  <a:gd name="T88" fmla="*/ 800 w 1321"/>
                  <a:gd name="T89" fmla="*/ 16 h 712"/>
                  <a:gd name="T90" fmla="*/ 880 w 1321"/>
                  <a:gd name="T91" fmla="*/ 37 h 712"/>
                  <a:gd name="T92" fmla="*/ 954 w 1321"/>
                  <a:gd name="T93" fmla="*/ 63 h 712"/>
                  <a:gd name="T94" fmla="*/ 1022 w 1321"/>
                  <a:gd name="T95" fmla="*/ 97 h 712"/>
                  <a:gd name="T96" fmla="*/ 1085 w 1321"/>
                  <a:gd name="T97" fmla="*/ 137 h 712"/>
                  <a:gd name="T98" fmla="*/ 1141 w 1321"/>
                  <a:gd name="T99" fmla="*/ 181 h 712"/>
                  <a:gd name="T100" fmla="*/ 1188 w 1321"/>
                  <a:gd name="T101" fmla="*/ 229 h 712"/>
                  <a:gd name="T102" fmla="*/ 1228 w 1321"/>
                  <a:gd name="T103" fmla="*/ 283 h 712"/>
                  <a:gd name="T104" fmla="*/ 1228 w 1321"/>
                  <a:gd name="T105" fmla="*/ 28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 eaLnBrk="1" hangingPunct="1"/>
                <a:endParaRPr lang="en-US" altLang="zh-CN" dirty="0">
                  <a:ea typeface="宋体" pitchFamily="2" charset="-122"/>
                </a:endParaRPr>
              </a:p>
              <a:p>
                <a:pPr algn="just" eaLnBrk="1" hangingPunct="1"/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生物信息学</a:t>
                </a:r>
              </a:p>
            </p:txBody>
          </p:sp>
        </p:grpSp>
        <p:sp>
          <p:nvSpPr>
            <p:cNvPr id="48" name="Text Box 8"/>
            <p:cNvSpPr txBox="1">
              <a:spLocks noChangeArrowheads="1"/>
            </p:cNvSpPr>
            <p:nvPr/>
          </p:nvSpPr>
          <p:spPr bwMode="gray">
            <a:xfrm>
              <a:off x="2358" y="2430"/>
              <a:ext cx="698" cy="23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医学应用</a:t>
              </a:r>
              <a:endParaRPr lang="en-US" altLang="zh-TW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Group 9"/>
            <p:cNvGrpSpPr>
              <a:grpSpLocks/>
            </p:cNvGrpSpPr>
            <p:nvPr/>
          </p:nvGrpSpPr>
          <p:grpSpPr bwMode="auto">
            <a:xfrm>
              <a:off x="2453" y="1128"/>
              <a:ext cx="389" cy="388"/>
              <a:chOff x="2640" y="1088"/>
              <a:chExt cx="432" cy="415"/>
            </a:xfrm>
          </p:grpSpPr>
          <p:grpSp>
            <p:nvGrpSpPr>
              <p:cNvPr id="88" name="Group 10"/>
              <p:cNvGrpSpPr>
                <a:grpSpLocks/>
              </p:cNvGrpSpPr>
              <p:nvPr/>
            </p:nvGrpSpPr>
            <p:grpSpPr bwMode="auto">
              <a:xfrm>
                <a:off x="2640" y="1088"/>
                <a:ext cx="432" cy="415"/>
                <a:chOff x="2016" y="1920"/>
                <a:chExt cx="1680" cy="1680"/>
              </a:xfrm>
            </p:grpSpPr>
            <p:sp>
              <p:nvSpPr>
                <p:cNvPr id="90" name="Oval 11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2353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1" name="Freeform 12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89" name="Text Box 13"/>
              <p:cNvSpPr txBox="1">
                <a:spLocks noChangeArrowheads="1"/>
              </p:cNvSpPr>
              <p:nvPr/>
            </p:nvSpPr>
            <p:spPr bwMode="gray">
              <a:xfrm>
                <a:off x="2720" y="1152"/>
                <a:ext cx="291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B</a:t>
                </a:r>
              </a:p>
            </p:txBody>
          </p:sp>
        </p:grpSp>
        <p:grpSp>
          <p:nvGrpSpPr>
            <p:cNvPr id="52" name="Group 22"/>
            <p:cNvGrpSpPr>
              <a:grpSpLocks/>
            </p:cNvGrpSpPr>
            <p:nvPr/>
          </p:nvGrpSpPr>
          <p:grpSpPr bwMode="auto">
            <a:xfrm>
              <a:off x="3621" y="1936"/>
              <a:ext cx="387" cy="409"/>
              <a:chOff x="3938" y="1968"/>
              <a:chExt cx="430" cy="437"/>
            </a:xfrm>
          </p:grpSpPr>
          <p:grpSp>
            <p:nvGrpSpPr>
              <p:cNvPr id="78" name="Group 23"/>
              <p:cNvGrpSpPr>
                <a:grpSpLocks/>
              </p:cNvGrpSpPr>
              <p:nvPr/>
            </p:nvGrpSpPr>
            <p:grpSpPr bwMode="auto">
              <a:xfrm>
                <a:off x="3938" y="1968"/>
                <a:ext cx="430" cy="437"/>
                <a:chOff x="2016" y="1920"/>
                <a:chExt cx="1680" cy="1680"/>
              </a:xfrm>
            </p:grpSpPr>
            <p:sp>
              <p:nvSpPr>
                <p:cNvPr id="80" name="Oval 2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tint val="57647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81" name="Freeform 2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79" name="Text Box 26"/>
              <p:cNvSpPr txBox="1">
                <a:spLocks noChangeArrowheads="1"/>
              </p:cNvSpPr>
              <p:nvPr/>
            </p:nvSpPr>
            <p:spPr bwMode="gray">
              <a:xfrm>
                <a:off x="4006" y="2028"/>
                <a:ext cx="283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C</a:t>
                </a:r>
              </a:p>
            </p:txBody>
          </p:sp>
        </p:grpSp>
        <p:sp>
          <p:nvSpPr>
            <p:cNvPr id="75" name="Text Box 31"/>
            <p:cNvSpPr txBox="1">
              <a:spLocks noChangeArrowheads="1"/>
            </p:cNvSpPr>
            <p:nvPr/>
          </p:nvSpPr>
          <p:spPr bwMode="gray">
            <a:xfrm>
              <a:off x="3424" y="3256"/>
              <a:ext cx="117" cy="29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endParaRPr lang="en-US" altLang="zh-TW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PMingLiU" pitchFamily="18" charset="-120"/>
              </a:endParaRPr>
            </a:p>
          </p:txBody>
        </p:sp>
        <p:grpSp>
          <p:nvGrpSpPr>
            <p:cNvPr id="54" name="Group 32"/>
            <p:cNvGrpSpPr>
              <a:grpSpLocks/>
            </p:cNvGrpSpPr>
            <p:nvPr/>
          </p:nvGrpSpPr>
          <p:grpSpPr bwMode="auto">
            <a:xfrm>
              <a:off x="1416" y="1936"/>
              <a:ext cx="389" cy="404"/>
              <a:chOff x="1488" y="1968"/>
              <a:chExt cx="432" cy="432"/>
            </a:xfrm>
          </p:grpSpPr>
          <p:grpSp>
            <p:nvGrpSpPr>
              <p:cNvPr id="70" name="Group 33"/>
              <p:cNvGrpSpPr>
                <a:grpSpLocks/>
              </p:cNvGrpSpPr>
              <p:nvPr/>
            </p:nvGrpSpPr>
            <p:grpSpPr bwMode="auto">
              <a:xfrm>
                <a:off x="1488" y="1968"/>
                <a:ext cx="432" cy="432"/>
                <a:chOff x="2016" y="1920"/>
                <a:chExt cx="1680" cy="1680"/>
              </a:xfrm>
            </p:grpSpPr>
            <p:sp>
              <p:nvSpPr>
                <p:cNvPr id="72" name="Oval 3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3" name="Freeform 3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71" name="Text Box 36"/>
              <p:cNvSpPr txBox="1">
                <a:spLocks noChangeArrowheads="1"/>
              </p:cNvSpPr>
              <p:nvPr/>
            </p:nvSpPr>
            <p:spPr bwMode="gray">
              <a:xfrm>
                <a:off x="1566" y="2016"/>
                <a:ext cx="29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A</a:t>
                </a:r>
              </a:p>
            </p:txBody>
          </p:sp>
        </p:grpSp>
        <p:grpSp>
          <p:nvGrpSpPr>
            <p:cNvPr id="57" name="Group 39"/>
            <p:cNvGrpSpPr>
              <a:grpSpLocks/>
            </p:cNvGrpSpPr>
            <p:nvPr/>
          </p:nvGrpSpPr>
          <p:grpSpPr bwMode="auto">
            <a:xfrm>
              <a:off x="1848" y="2206"/>
              <a:ext cx="208" cy="121"/>
              <a:chOff x="2016" y="2304"/>
              <a:chExt cx="231" cy="130"/>
            </a:xfrm>
          </p:grpSpPr>
          <p:sp>
            <p:nvSpPr>
              <p:cNvPr id="68" name="Oval 40"/>
              <p:cNvSpPr>
                <a:spLocks noChangeArrowheads="1"/>
              </p:cNvSpPr>
              <p:nvPr/>
            </p:nvSpPr>
            <p:spPr bwMode="gray">
              <a:xfrm rot="18227093">
                <a:off x="2017" y="2303"/>
                <a:ext cx="82" cy="8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764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9" name="Oval 41"/>
              <p:cNvSpPr>
                <a:spLocks noChangeArrowheads="1"/>
              </p:cNvSpPr>
              <p:nvPr/>
            </p:nvSpPr>
            <p:spPr bwMode="gray">
              <a:xfrm rot="18227093">
                <a:off x="2163" y="235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58" name="Group 42"/>
            <p:cNvGrpSpPr>
              <a:grpSpLocks/>
            </p:cNvGrpSpPr>
            <p:nvPr/>
          </p:nvGrpSpPr>
          <p:grpSpPr bwMode="auto">
            <a:xfrm>
              <a:off x="2626" y="1603"/>
              <a:ext cx="78" cy="243"/>
              <a:chOff x="2832" y="1612"/>
              <a:chExt cx="87" cy="260"/>
            </a:xfrm>
          </p:grpSpPr>
          <p:sp>
            <p:nvSpPr>
              <p:cNvPr id="66" name="Oval 43"/>
              <p:cNvSpPr>
                <a:spLocks noChangeArrowheads="1"/>
              </p:cNvSpPr>
              <p:nvPr/>
            </p:nvSpPr>
            <p:spPr bwMode="gray">
              <a:xfrm rot="18227093">
                <a:off x="2832" y="161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49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7" name="Oval 44"/>
              <p:cNvSpPr>
                <a:spLocks noChangeArrowheads="1"/>
              </p:cNvSpPr>
              <p:nvPr/>
            </p:nvSpPr>
            <p:spPr bwMode="gray">
              <a:xfrm rot="18227093">
                <a:off x="2832" y="178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59" name="Oval 45"/>
            <p:cNvSpPr>
              <a:spLocks noChangeArrowheads="1"/>
            </p:cNvSpPr>
            <p:nvPr/>
          </p:nvSpPr>
          <p:spPr bwMode="gray">
            <a:xfrm rot="18227093">
              <a:off x="3458" y="2221"/>
              <a:ext cx="77" cy="7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0" name="Oval 46"/>
            <p:cNvSpPr>
              <a:spLocks noChangeArrowheads="1"/>
            </p:cNvSpPr>
            <p:nvPr/>
          </p:nvSpPr>
          <p:spPr bwMode="gray">
            <a:xfrm rot="18227093">
              <a:off x="3320" y="2292"/>
              <a:ext cx="77" cy="7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336" y="2026"/>
              <a:ext cx="1210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癌症早期诊断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，高通量基因测 序数据的差异表达</a:t>
              </a:r>
              <a:endPara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，机器学习算法筛选生物标志物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" name="Text Box 48"/>
            <p:cNvSpPr txBox="1">
              <a:spLocks noChangeArrowheads="1"/>
            </p:cNvSpPr>
            <p:nvPr/>
          </p:nvSpPr>
          <p:spPr bwMode="auto">
            <a:xfrm>
              <a:off x="1581" y="615"/>
              <a:ext cx="277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个性化治疗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，分子诊断，预测相关致病基因</a:t>
              </a:r>
              <a:endPara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，药物治疗，蛋白质空间结构模拟和预测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" name="Text Box 49"/>
            <p:cNvSpPr txBox="1">
              <a:spLocks noChangeArrowheads="1"/>
            </p:cNvSpPr>
            <p:nvPr/>
          </p:nvSpPr>
          <p:spPr bwMode="auto">
            <a:xfrm>
              <a:off x="4008" y="2034"/>
              <a:ext cx="108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医学大数据分析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</a:t>
              </a:r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TCGA</a:t>
              </a: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</a:t>
              </a:r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ENCODE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A29401-783E-E843-8B2B-394C69B51CA1}"/>
              </a:ext>
            </a:extLst>
          </p:cNvPr>
          <p:cNvSpPr txBox="1"/>
          <p:nvPr/>
        </p:nvSpPr>
        <p:spPr>
          <a:xfrm>
            <a:off x="381000" y="85460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生物信息学的广泛应用：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657F8545-18D6-F54F-ABF0-65DE24D1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id="{237FB524-0DC6-1246-B1BB-C0527ADC8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37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6"/>
          <p:cNvGrpSpPr>
            <a:grpSpLocks/>
          </p:cNvGrpSpPr>
          <p:nvPr/>
        </p:nvGrpSpPr>
        <p:grpSpPr bwMode="auto">
          <a:xfrm>
            <a:off x="-19250" y="0"/>
            <a:ext cx="4724400" cy="685800"/>
            <a:chOff x="1296" y="1824"/>
            <a:chExt cx="2976" cy="432"/>
          </a:xfrm>
        </p:grpSpPr>
        <p:sp>
          <p:nvSpPr>
            <p:cNvPr id="4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5BA54">
                    <a:gamma/>
                    <a:tint val="21176"/>
                    <a:invGamma/>
                  </a:srgbClr>
                </a:gs>
                <a:gs pos="100000">
                  <a:srgbClr val="85BA54"/>
                </a:gs>
              </a:gsLst>
              <a:lin ang="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2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BA54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前现状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grpSp>
        <p:nvGrpSpPr>
          <p:cNvPr id="45" name="Group 52"/>
          <p:cNvGrpSpPr>
            <a:grpSpLocks/>
          </p:cNvGrpSpPr>
          <p:nvPr/>
        </p:nvGrpSpPr>
        <p:grpSpPr bwMode="auto">
          <a:xfrm>
            <a:off x="533400" y="1524957"/>
            <a:ext cx="7543800" cy="4876801"/>
            <a:chOff x="336" y="615"/>
            <a:chExt cx="4752" cy="3072"/>
          </a:xfrm>
        </p:grpSpPr>
        <p:sp>
          <p:nvSpPr>
            <p:cNvPr id="46" name="Oval 4"/>
            <p:cNvSpPr>
              <a:spLocks noChangeArrowheads="1"/>
            </p:cNvSpPr>
            <p:nvPr/>
          </p:nvSpPr>
          <p:spPr bwMode="auto">
            <a:xfrm>
              <a:off x="1546" y="1353"/>
              <a:ext cx="2289" cy="2334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27451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47" name="Group 5"/>
            <p:cNvGrpSpPr>
              <a:grpSpLocks/>
            </p:cNvGrpSpPr>
            <p:nvPr/>
          </p:nvGrpSpPr>
          <p:grpSpPr bwMode="auto">
            <a:xfrm>
              <a:off x="2107" y="1936"/>
              <a:ext cx="1167" cy="1257"/>
              <a:chOff x="2016" y="1920"/>
              <a:chExt cx="1680" cy="1680"/>
            </a:xfrm>
          </p:grpSpPr>
          <p:sp>
            <p:nvSpPr>
              <p:cNvPr id="92" name="Oval 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6600"/>
                  </a:gs>
                  <a:gs pos="100000">
                    <a:srgbClr val="742E00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93" name="Freeform 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228 w 1321"/>
                  <a:gd name="T1" fmla="*/ 283 h 712"/>
                  <a:gd name="T2" fmla="*/ 1244 w 1321"/>
                  <a:gd name="T3" fmla="*/ 313 h 712"/>
                  <a:gd name="T4" fmla="*/ 1247 w 1321"/>
                  <a:gd name="T5" fmla="*/ 339 h 712"/>
                  <a:gd name="T6" fmla="*/ 1242 w 1321"/>
                  <a:gd name="T7" fmla="*/ 364 h 712"/>
                  <a:gd name="T8" fmla="*/ 1225 w 1321"/>
                  <a:gd name="T9" fmla="*/ 388 h 712"/>
                  <a:gd name="T10" fmla="*/ 1201 w 1321"/>
                  <a:gd name="T11" fmla="*/ 409 h 712"/>
                  <a:gd name="T12" fmla="*/ 1170 w 1321"/>
                  <a:gd name="T13" fmla="*/ 427 h 712"/>
                  <a:gd name="T14" fmla="*/ 1129 w 1321"/>
                  <a:gd name="T15" fmla="*/ 443 h 712"/>
                  <a:gd name="T16" fmla="*/ 1083 w 1321"/>
                  <a:gd name="T17" fmla="*/ 459 h 712"/>
                  <a:gd name="T18" fmla="*/ 1031 w 1321"/>
                  <a:gd name="T19" fmla="*/ 471 h 712"/>
                  <a:gd name="T20" fmla="*/ 973 w 1321"/>
                  <a:gd name="T21" fmla="*/ 482 h 712"/>
                  <a:gd name="T22" fmla="*/ 913 w 1321"/>
                  <a:gd name="T23" fmla="*/ 490 h 712"/>
                  <a:gd name="T24" fmla="*/ 846 w 1321"/>
                  <a:gd name="T25" fmla="*/ 497 h 712"/>
                  <a:gd name="T26" fmla="*/ 778 w 1321"/>
                  <a:gd name="T27" fmla="*/ 501 h 712"/>
                  <a:gd name="T28" fmla="*/ 751 w 1321"/>
                  <a:gd name="T29" fmla="*/ 503 h 712"/>
                  <a:gd name="T30" fmla="*/ 449 w 1321"/>
                  <a:gd name="T31" fmla="*/ 503 h 712"/>
                  <a:gd name="T32" fmla="*/ 445 w 1321"/>
                  <a:gd name="T33" fmla="*/ 503 h 712"/>
                  <a:gd name="T34" fmla="*/ 386 w 1321"/>
                  <a:gd name="T35" fmla="*/ 500 h 712"/>
                  <a:gd name="T36" fmla="*/ 329 w 1321"/>
                  <a:gd name="T37" fmla="*/ 497 h 712"/>
                  <a:gd name="T38" fmla="*/ 275 w 1321"/>
                  <a:gd name="T39" fmla="*/ 492 h 712"/>
                  <a:gd name="T40" fmla="*/ 223 w 1321"/>
                  <a:gd name="T41" fmla="*/ 487 h 712"/>
                  <a:gd name="T42" fmla="*/ 176 w 1321"/>
                  <a:gd name="T43" fmla="*/ 478 h 712"/>
                  <a:gd name="T44" fmla="*/ 132 w 1321"/>
                  <a:gd name="T45" fmla="*/ 467 h 712"/>
                  <a:gd name="T46" fmla="*/ 96 w 1321"/>
                  <a:gd name="T47" fmla="*/ 458 h 712"/>
                  <a:gd name="T48" fmla="*/ 64 w 1321"/>
                  <a:gd name="T49" fmla="*/ 445 h 712"/>
                  <a:gd name="T50" fmla="*/ 36 w 1321"/>
                  <a:gd name="T51" fmla="*/ 429 h 712"/>
                  <a:gd name="T52" fmla="*/ 18 w 1321"/>
                  <a:gd name="T53" fmla="*/ 411 h 712"/>
                  <a:gd name="T54" fmla="*/ 6 w 1321"/>
                  <a:gd name="T55" fmla="*/ 391 h 712"/>
                  <a:gd name="T56" fmla="*/ 0 w 1321"/>
                  <a:gd name="T57" fmla="*/ 370 h 712"/>
                  <a:gd name="T58" fmla="*/ 0 w 1321"/>
                  <a:gd name="T59" fmla="*/ 367 h 712"/>
                  <a:gd name="T60" fmla="*/ 4 w 1321"/>
                  <a:gd name="T61" fmla="*/ 344 h 712"/>
                  <a:gd name="T62" fmla="*/ 16 w 1321"/>
                  <a:gd name="T63" fmla="*/ 315 h 712"/>
                  <a:gd name="T64" fmla="*/ 48 w 1321"/>
                  <a:gd name="T65" fmla="*/ 261 h 712"/>
                  <a:gd name="T66" fmla="*/ 88 w 1321"/>
                  <a:gd name="T67" fmla="*/ 211 h 712"/>
                  <a:gd name="T68" fmla="*/ 138 w 1321"/>
                  <a:gd name="T69" fmla="*/ 166 h 712"/>
                  <a:gd name="T70" fmla="*/ 192 w 1321"/>
                  <a:gd name="T71" fmla="*/ 125 h 712"/>
                  <a:gd name="T72" fmla="*/ 255 w 1321"/>
                  <a:gd name="T73" fmla="*/ 88 h 712"/>
                  <a:gd name="T74" fmla="*/ 323 w 1321"/>
                  <a:gd name="T75" fmla="*/ 58 h 712"/>
                  <a:gd name="T76" fmla="*/ 391 w 1321"/>
                  <a:gd name="T77" fmla="*/ 33 h 712"/>
                  <a:gd name="T78" fmla="*/ 470 w 1321"/>
                  <a:gd name="T79" fmla="*/ 15 h 712"/>
                  <a:gd name="T80" fmla="*/ 548 w 1321"/>
                  <a:gd name="T81" fmla="*/ 4 h 712"/>
                  <a:gd name="T82" fmla="*/ 630 w 1321"/>
                  <a:gd name="T83" fmla="*/ 0 h 712"/>
                  <a:gd name="T84" fmla="*/ 630 w 1321"/>
                  <a:gd name="T85" fmla="*/ 0 h 712"/>
                  <a:gd name="T86" fmla="*/ 717 w 1321"/>
                  <a:gd name="T87" fmla="*/ 4 h 712"/>
                  <a:gd name="T88" fmla="*/ 800 w 1321"/>
                  <a:gd name="T89" fmla="*/ 16 h 712"/>
                  <a:gd name="T90" fmla="*/ 880 w 1321"/>
                  <a:gd name="T91" fmla="*/ 37 h 712"/>
                  <a:gd name="T92" fmla="*/ 954 w 1321"/>
                  <a:gd name="T93" fmla="*/ 63 h 712"/>
                  <a:gd name="T94" fmla="*/ 1022 w 1321"/>
                  <a:gd name="T95" fmla="*/ 97 h 712"/>
                  <a:gd name="T96" fmla="*/ 1085 w 1321"/>
                  <a:gd name="T97" fmla="*/ 137 h 712"/>
                  <a:gd name="T98" fmla="*/ 1141 w 1321"/>
                  <a:gd name="T99" fmla="*/ 181 h 712"/>
                  <a:gd name="T100" fmla="*/ 1188 w 1321"/>
                  <a:gd name="T101" fmla="*/ 229 h 712"/>
                  <a:gd name="T102" fmla="*/ 1228 w 1321"/>
                  <a:gd name="T103" fmla="*/ 283 h 712"/>
                  <a:gd name="T104" fmla="*/ 1228 w 1321"/>
                  <a:gd name="T105" fmla="*/ 283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66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just" eaLnBrk="1" hangingPunct="1"/>
                <a:endParaRPr lang="en-US" altLang="zh-CN" dirty="0">
                  <a:ea typeface="宋体" pitchFamily="2" charset="-122"/>
                </a:endParaRPr>
              </a:p>
              <a:p>
                <a:pPr algn="just" eaLnBrk="1" hangingPunct="1"/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生物信息学</a:t>
                </a:r>
              </a:p>
            </p:txBody>
          </p:sp>
        </p:grpSp>
        <p:sp>
          <p:nvSpPr>
            <p:cNvPr id="48" name="Text Box 8"/>
            <p:cNvSpPr txBox="1">
              <a:spLocks noChangeArrowheads="1"/>
            </p:cNvSpPr>
            <p:nvPr/>
          </p:nvSpPr>
          <p:spPr bwMode="gray">
            <a:xfrm>
              <a:off x="2358" y="2430"/>
              <a:ext cx="698" cy="23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/>
            <a:p>
              <a:pPr algn="ctr" eaLnBrk="0" hangingPunct="0">
                <a:defRPr/>
              </a:pPr>
              <a:r>
                <a:rPr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医学应用</a:t>
              </a:r>
              <a:endParaRPr lang="en-US" altLang="zh-TW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Group 9"/>
            <p:cNvGrpSpPr>
              <a:grpSpLocks/>
            </p:cNvGrpSpPr>
            <p:nvPr/>
          </p:nvGrpSpPr>
          <p:grpSpPr bwMode="auto">
            <a:xfrm>
              <a:off x="2453" y="1128"/>
              <a:ext cx="389" cy="388"/>
              <a:chOff x="2640" y="1088"/>
              <a:chExt cx="432" cy="415"/>
            </a:xfrm>
          </p:grpSpPr>
          <p:grpSp>
            <p:nvGrpSpPr>
              <p:cNvPr id="88" name="Group 10"/>
              <p:cNvGrpSpPr>
                <a:grpSpLocks/>
              </p:cNvGrpSpPr>
              <p:nvPr/>
            </p:nvGrpSpPr>
            <p:grpSpPr bwMode="auto">
              <a:xfrm>
                <a:off x="2640" y="1088"/>
                <a:ext cx="432" cy="415"/>
                <a:chOff x="2016" y="1920"/>
                <a:chExt cx="1680" cy="1680"/>
              </a:xfrm>
            </p:grpSpPr>
            <p:sp>
              <p:nvSpPr>
                <p:cNvPr id="90" name="Oval 11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42353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91" name="Freeform 12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89" name="Text Box 13"/>
              <p:cNvSpPr txBox="1">
                <a:spLocks noChangeArrowheads="1"/>
              </p:cNvSpPr>
              <p:nvPr/>
            </p:nvSpPr>
            <p:spPr bwMode="gray">
              <a:xfrm>
                <a:off x="2720" y="1152"/>
                <a:ext cx="291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B</a:t>
                </a:r>
              </a:p>
            </p:txBody>
          </p:sp>
        </p:grpSp>
        <p:grpSp>
          <p:nvGrpSpPr>
            <p:cNvPr id="52" name="Group 22"/>
            <p:cNvGrpSpPr>
              <a:grpSpLocks/>
            </p:cNvGrpSpPr>
            <p:nvPr/>
          </p:nvGrpSpPr>
          <p:grpSpPr bwMode="auto">
            <a:xfrm>
              <a:off x="3621" y="1936"/>
              <a:ext cx="387" cy="409"/>
              <a:chOff x="3938" y="1968"/>
              <a:chExt cx="430" cy="437"/>
            </a:xfrm>
          </p:grpSpPr>
          <p:grpSp>
            <p:nvGrpSpPr>
              <p:cNvPr id="78" name="Group 23"/>
              <p:cNvGrpSpPr>
                <a:grpSpLocks/>
              </p:cNvGrpSpPr>
              <p:nvPr/>
            </p:nvGrpSpPr>
            <p:grpSpPr bwMode="auto">
              <a:xfrm>
                <a:off x="3938" y="1968"/>
                <a:ext cx="430" cy="437"/>
                <a:chOff x="2016" y="1920"/>
                <a:chExt cx="1680" cy="1680"/>
              </a:xfrm>
            </p:grpSpPr>
            <p:sp>
              <p:nvSpPr>
                <p:cNvPr id="80" name="Oval 2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tint val="57647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81" name="Freeform 2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79" name="Text Box 26"/>
              <p:cNvSpPr txBox="1">
                <a:spLocks noChangeArrowheads="1"/>
              </p:cNvSpPr>
              <p:nvPr/>
            </p:nvSpPr>
            <p:spPr bwMode="gray">
              <a:xfrm>
                <a:off x="4006" y="2028"/>
                <a:ext cx="283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C</a:t>
                </a:r>
              </a:p>
            </p:txBody>
          </p:sp>
        </p:grpSp>
        <p:sp>
          <p:nvSpPr>
            <p:cNvPr id="75" name="Text Box 31"/>
            <p:cNvSpPr txBox="1">
              <a:spLocks noChangeArrowheads="1"/>
            </p:cNvSpPr>
            <p:nvPr/>
          </p:nvSpPr>
          <p:spPr bwMode="gray">
            <a:xfrm>
              <a:off x="3424" y="3256"/>
              <a:ext cx="117" cy="29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endParaRPr lang="en-US" altLang="zh-TW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  <a:ea typeface="PMingLiU" pitchFamily="18" charset="-120"/>
              </a:endParaRPr>
            </a:p>
          </p:txBody>
        </p:sp>
        <p:grpSp>
          <p:nvGrpSpPr>
            <p:cNvPr id="54" name="Group 32"/>
            <p:cNvGrpSpPr>
              <a:grpSpLocks/>
            </p:cNvGrpSpPr>
            <p:nvPr/>
          </p:nvGrpSpPr>
          <p:grpSpPr bwMode="auto">
            <a:xfrm>
              <a:off x="1416" y="1936"/>
              <a:ext cx="389" cy="404"/>
              <a:chOff x="1488" y="1968"/>
              <a:chExt cx="432" cy="432"/>
            </a:xfrm>
          </p:grpSpPr>
          <p:grpSp>
            <p:nvGrpSpPr>
              <p:cNvPr id="70" name="Group 33"/>
              <p:cNvGrpSpPr>
                <a:grpSpLocks/>
              </p:cNvGrpSpPr>
              <p:nvPr/>
            </p:nvGrpSpPr>
            <p:grpSpPr bwMode="auto">
              <a:xfrm>
                <a:off x="1488" y="1968"/>
                <a:ext cx="432" cy="432"/>
                <a:chOff x="2016" y="1920"/>
                <a:chExt cx="1680" cy="1680"/>
              </a:xfrm>
            </p:grpSpPr>
            <p:sp>
              <p:nvSpPr>
                <p:cNvPr id="72" name="Oval 3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45490"/>
                        <a:invGamma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  <a:ex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宋体" pitchFamily="2" charset="-122"/>
                  </a:endParaRPr>
                </a:p>
              </p:txBody>
            </p:sp>
            <p:sp>
              <p:nvSpPr>
                <p:cNvPr id="73" name="Freeform 3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228 w 1321"/>
                    <a:gd name="T1" fmla="*/ 283 h 712"/>
                    <a:gd name="T2" fmla="*/ 1244 w 1321"/>
                    <a:gd name="T3" fmla="*/ 313 h 712"/>
                    <a:gd name="T4" fmla="*/ 1247 w 1321"/>
                    <a:gd name="T5" fmla="*/ 339 h 712"/>
                    <a:gd name="T6" fmla="*/ 1242 w 1321"/>
                    <a:gd name="T7" fmla="*/ 364 h 712"/>
                    <a:gd name="T8" fmla="*/ 1225 w 1321"/>
                    <a:gd name="T9" fmla="*/ 388 h 712"/>
                    <a:gd name="T10" fmla="*/ 1201 w 1321"/>
                    <a:gd name="T11" fmla="*/ 409 h 712"/>
                    <a:gd name="T12" fmla="*/ 1170 w 1321"/>
                    <a:gd name="T13" fmla="*/ 427 h 712"/>
                    <a:gd name="T14" fmla="*/ 1129 w 1321"/>
                    <a:gd name="T15" fmla="*/ 443 h 712"/>
                    <a:gd name="T16" fmla="*/ 1083 w 1321"/>
                    <a:gd name="T17" fmla="*/ 459 h 712"/>
                    <a:gd name="T18" fmla="*/ 1031 w 1321"/>
                    <a:gd name="T19" fmla="*/ 471 h 712"/>
                    <a:gd name="T20" fmla="*/ 973 w 1321"/>
                    <a:gd name="T21" fmla="*/ 482 h 712"/>
                    <a:gd name="T22" fmla="*/ 913 w 1321"/>
                    <a:gd name="T23" fmla="*/ 490 h 712"/>
                    <a:gd name="T24" fmla="*/ 846 w 1321"/>
                    <a:gd name="T25" fmla="*/ 497 h 712"/>
                    <a:gd name="T26" fmla="*/ 778 w 1321"/>
                    <a:gd name="T27" fmla="*/ 501 h 712"/>
                    <a:gd name="T28" fmla="*/ 751 w 1321"/>
                    <a:gd name="T29" fmla="*/ 503 h 712"/>
                    <a:gd name="T30" fmla="*/ 449 w 1321"/>
                    <a:gd name="T31" fmla="*/ 503 h 712"/>
                    <a:gd name="T32" fmla="*/ 445 w 1321"/>
                    <a:gd name="T33" fmla="*/ 503 h 712"/>
                    <a:gd name="T34" fmla="*/ 386 w 1321"/>
                    <a:gd name="T35" fmla="*/ 500 h 712"/>
                    <a:gd name="T36" fmla="*/ 329 w 1321"/>
                    <a:gd name="T37" fmla="*/ 497 h 712"/>
                    <a:gd name="T38" fmla="*/ 275 w 1321"/>
                    <a:gd name="T39" fmla="*/ 492 h 712"/>
                    <a:gd name="T40" fmla="*/ 223 w 1321"/>
                    <a:gd name="T41" fmla="*/ 487 h 712"/>
                    <a:gd name="T42" fmla="*/ 176 w 1321"/>
                    <a:gd name="T43" fmla="*/ 478 h 712"/>
                    <a:gd name="T44" fmla="*/ 132 w 1321"/>
                    <a:gd name="T45" fmla="*/ 467 h 712"/>
                    <a:gd name="T46" fmla="*/ 96 w 1321"/>
                    <a:gd name="T47" fmla="*/ 458 h 712"/>
                    <a:gd name="T48" fmla="*/ 64 w 1321"/>
                    <a:gd name="T49" fmla="*/ 445 h 712"/>
                    <a:gd name="T50" fmla="*/ 36 w 1321"/>
                    <a:gd name="T51" fmla="*/ 429 h 712"/>
                    <a:gd name="T52" fmla="*/ 18 w 1321"/>
                    <a:gd name="T53" fmla="*/ 411 h 712"/>
                    <a:gd name="T54" fmla="*/ 6 w 1321"/>
                    <a:gd name="T55" fmla="*/ 391 h 712"/>
                    <a:gd name="T56" fmla="*/ 0 w 1321"/>
                    <a:gd name="T57" fmla="*/ 370 h 712"/>
                    <a:gd name="T58" fmla="*/ 0 w 1321"/>
                    <a:gd name="T59" fmla="*/ 367 h 712"/>
                    <a:gd name="T60" fmla="*/ 4 w 1321"/>
                    <a:gd name="T61" fmla="*/ 344 h 712"/>
                    <a:gd name="T62" fmla="*/ 16 w 1321"/>
                    <a:gd name="T63" fmla="*/ 315 h 712"/>
                    <a:gd name="T64" fmla="*/ 48 w 1321"/>
                    <a:gd name="T65" fmla="*/ 261 h 712"/>
                    <a:gd name="T66" fmla="*/ 88 w 1321"/>
                    <a:gd name="T67" fmla="*/ 211 h 712"/>
                    <a:gd name="T68" fmla="*/ 138 w 1321"/>
                    <a:gd name="T69" fmla="*/ 166 h 712"/>
                    <a:gd name="T70" fmla="*/ 192 w 1321"/>
                    <a:gd name="T71" fmla="*/ 125 h 712"/>
                    <a:gd name="T72" fmla="*/ 255 w 1321"/>
                    <a:gd name="T73" fmla="*/ 88 h 712"/>
                    <a:gd name="T74" fmla="*/ 323 w 1321"/>
                    <a:gd name="T75" fmla="*/ 58 h 712"/>
                    <a:gd name="T76" fmla="*/ 391 w 1321"/>
                    <a:gd name="T77" fmla="*/ 33 h 712"/>
                    <a:gd name="T78" fmla="*/ 470 w 1321"/>
                    <a:gd name="T79" fmla="*/ 15 h 712"/>
                    <a:gd name="T80" fmla="*/ 548 w 1321"/>
                    <a:gd name="T81" fmla="*/ 4 h 712"/>
                    <a:gd name="T82" fmla="*/ 630 w 1321"/>
                    <a:gd name="T83" fmla="*/ 0 h 712"/>
                    <a:gd name="T84" fmla="*/ 630 w 1321"/>
                    <a:gd name="T85" fmla="*/ 0 h 712"/>
                    <a:gd name="T86" fmla="*/ 717 w 1321"/>
                    <a:gd name="T87" fmla="*/ 4 h 712"/>
                    <a:gd name="T88" fmla="*/ 800 w 1321"/>
                    <a:gd name="T89" fmla="*/ 16 h 712"/>
                    <a:gd name="T90" fmla="*/ 880 w 1321"/>
                    <a:gd name="T91" fmla="*/ 37 h 712"/>
                    <a:gd name="T92" fmla="*/ 954 w 1321"/>
                    <a:gd name="T93" fmla="*/ 63 h 712"/>
                    <a:gd name="T94" fmla="*/ 1022 w 1321"/>
                    <a:gd name="T95" fmla="*/ 97 h 712"/>
                    <a:gd name="T96" fmla="*/ 1085 w 1321"/>
                    <a:gd name="T97" fmla="*/ 137 h 712"/>
                    <a:gd name="T98" fmla="*/ 1141 w 1321"/>
                    <a:gd name="T99" fmla="*/ 181 h 712"/>
                    <a:gd name="T100" fmla="*/ 1188 w 1321"/>
                    <a:gd name="T101" fmla="*/ 229 h 712"/>
                    <a:gd name="T102" fmla="*/ 1228 w 1321"/>
                    <a:gd name="T103" fmla="*/ 283 h 712"/>
                    <a:gd name="T104" fmla="*/ 1228 w 1321"/>
                    <a:gd name="T105" fmla="*/ 283 h 71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321"/>
                    <a:gd name="T160" fmla="*/ 0 h 712"/>
                    <a:gd name="T161" fmla="*/ 1321 w 1321"/>
                    <a:gd name="T162" fmla="*/ 712 h 71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itchFamily="2" charset="-122"/>
                  </a:endParaRPr>
                </a:p>
              </p:txBody>
            </p:sp>
          </p:grpSp>
          <p:sp>
            <p:nvSpPr>
              <p:cNvPr id="71" name="Text Box 36"/>
              <p:cNvSpPr txBox="1">
                <a:spLocks noChangeArrowheads="1"/>
              </p:cNvSpPr>
              <p:nvPr/>
            </p:nvSpPr>
            <p:spPr bwMode="gray">
              <a:xfrm>
                <a:off x="1566" y="2016"/>
                <a:ext cx="294" cy="3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algn="ctr"/>
                <a:r>
                  <a:rPr lang="en-US" altLang="zh-TW" sz="24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Verdana" pitchFamily="34" charset="0"/>
                    <a:ea typeface="PMingLiU" pitchFamily="18" charset="-120"/>
                  </a:rPr>
                  <a:t>A</a:t>
                </a:r>
              </a:p>
            </p:txBody>
          </p:sp>
        </p:grpSp>
        <p:grpSp>
          <p:nvGrpSpPr>
            <p:cNvPr id="57" name="Group 39"/>
            <p:cNvGrpSpPr>
              <a:grpSpLocks/>
            </p:cNvGrpSpPr>
            <p:nvPr/>
          </p:nvGrpSpPr>
          <p:grpSpPr bwMode="auto">
            <a:xfrm>
              <a:off x="1848" y="2206"/>
              <a:ext cx="208" cy="121"/>
              <a:chOff x="2016" y="2304"/>
              <a:chExt cx="231" cy="130"/>
            </a:xfrm>
          </p:grpSpPr>
          <p:sp>
            <p:nvSpPr>
              <p:cNvPr id="68" name="Oval 40"/>
              <p:cNvSpPr>
                <a:spLocks noChangeArrowheads="1"/>
              </p:cNvSpPr>
              <p:nvPr/>
            </p:nvSpPr>
            <p:spPr bwMode="gray">
              <a:xfrm rot="18227093">
                <a:off x="2017" y="2303"/>
                <a:ext cx="82" cy="88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5764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9" name="Oval 41"/>
              <p:cNvSpPr>
                <a:spLocks noChangeArrowheads="1"/>
              </p:cNvSpPr>
              <p:nvPr/>
            </p:nvSpPr>
            <p:spPr bwMode="gray">
              <a:xfrm rot="18227093">
                <a:off x="2163" y="235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grpSp>
          <p:nvGrpSpPr>
            <p:cNvPr id="58" name="Group 42"/>
            <p:cNvGrpSpPr>
              <a:grpSpLocks/>
            </p:cNvGrpSpPr>
            <p:nvPr/>
          </p:nvGrpSpPr>
          <p:grpSpPr bwMode="auto">
            <a:xfrm>
              <a:off x="2626" y="1603"/>
              <a:ext cx="78" cy="243"/>
              <a:chOff x="2832" y="1612"/>
              <a:chExt cx="87" cy="260"/>
            </a:xfrm>
          </p:grpSpPr>
          <p:sp>
            <p:nvSpPr>
              <p:cNvPr id="66" name="Oval 43"/>
              <p:cNvSpPr>
                <a:spLocks noChangeArrowheads="1"/>
              </p:cNvSpPr>
              <p:nvPr/>
            </p:nvSpPr>
            <p:spPr bwMode="gray">
              <a:xfrm rot="18227093">
                <a:off x="2832" y="1612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549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7" name="Oval 44"/>
              <p:cNvSpPr>
                <a:spLocks noChangeArrowheads="1"/>
              </p:cNvSpPr>
              <p:nvPr/>
            </p:nvSpPr>
            <p:spPr bwMode="gray">
              <a:xfrm rot="18227093">
                <a:off x="2832" y="1787"/>
                <a:ext cx="82" cy="87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59" name="Oval 45"/>
            <p:cNvSpPr>
              <a:spLocks noChangeArrowheads="1"/>
            </p:cNvSpPr>
            <p:nvPr/>
          </p:nvSpPr>
          <p:spPr bwMode="gray">
            <a:xfrm rot="18227093">
              <a:off x="3458" y="2221"/>
              <a:ext cx="77" cy="79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0" name="Oval 46"/>
            <p:cNvSpPr>
              <a:spLocks noChangeArrowheads="1"/>
            </p:cNvSpPr>
            <p:nvPr/>
          </p:nvSpPr>
          <p:spPr bwMode="gray">
            <a:xfrm rot="18227093">
              <a:off x="3320" y="2292"/>
              <a:ext cx="77" cy="78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75686"/>
                    <a:invGamma/>
                  </a:schemeClr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336" y="2026"/>
              <a:ext cx="1210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癌症早期诊断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，高通量基因测 序数据的差异表达</a:t>
              </a:r>
              <a:endPara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，机器学习算法筛选生物标志物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2" name="Text Box 48"/>
            <p:cNvSpPr txBox="1">
              <a:spLocks noChangeArrowheads="1"/>
            </p:cNvSpPr>
            <p:nvPr/>
          </p:nvSpPr>
          <p:spPr bwMode="auto">
            <a:xfrm>
              <a:off x="1581" y="615"/>
              <a:ext cx="2775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个性化治疗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，分子诊断，预测相关致病基因</a:t>
              </a:r>
              <a:endParaRPr lang="en-US" altLang="zh-CN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，药物治疗，蛋白质空间结构模拟和预测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  <p:sp>
          <p:nvSpPr>
            <p:cNvPr id="63" name="Text Box 49"/>
            <p:cNvSpPr txBox="1">
              <a:spLocks noChangeArrowheads="1"/>
            </p:cNvSpPr>
            <p:nvPr/>
          </p:nvSpPr>
          <p:spPr bwMode="auto">
            <a:xfrm>
              <a:off x="4008" y="2034"/>
              <a:ext cx="108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r>
                <a:rPr lang="zh-CN" altLang="en-US" sz="1600" b="1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</a:rPr>
                <a:t>医学大数据分析</a:t>
              </a:r>
              <a:endParaRPr lang="en-US" altLang="zh-CN" sz="1600" b="1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endParaRP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1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</a:t>
              </a:r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TCGA</a:t>
              </a:r>
            </a:p>
            <a:p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2</a:t>
              </a:r>
              <a:r>
                <a:rPr lang="zh-CN" altLang="en-US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，</a:t>
              </a:r>
              <a:r>
                <a:rPr lang="en-US" altLang="zh-CN" sz="1600" dirty="0">
                  <a:latin typeface="KaiTi" panose="02010609060101010101" pitchFamily="49" charset="-122"/>
                  <a:ea typeface="KaiTi" panose="02010609060101010101" pitchFamily="49" charset="-122"/>
                </a:rPr>
                <a:t>ENCODE</a:t>
              </a:r>
              <a:endParaRPr lang="en-US" altLang="zh-TW" sz="1600" dirty="0">
                <a:latin typeface="KaiTi" panose="02010609060101010101" pitchFamily="49" charset="-122"/>
                <a:ea typeface="KaiTi" panose="02010609060101010101" pitchFamily="49" charset="-122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A29401-783E-E843-8B2B-394C69B51CA1}"/>
              </a:ext>
            </a:extLst>
          </p:cNvPr>
          <p:cNvSpPr txBox="1"/>
          <p:nvPr/>
        </p:nvSpPr>
        <p:spPr>
          <a:xfrm>
            <a:off x="381000" y="85460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生物信息学的广泛应用：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657F8545-18D6-F54F-ABF0-65DE24D1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3" name="TextBox 10">
            <a:extLst>
              <a:ext uri="{FF2B5EF4-FFF2-40B4-BE49-F238E27FC236}">
                <a16:creationId xmlns:a16="http://schemas.microsoft.com/office/drawing/2014/main" id="{237FB524-0DC6-1246-B1BB-C0527ADC8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5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6"/>
          <p:cNvGrpSpPr>
            <a:grpSpLocks/>
          </p:cNvGrpSpPr>
          <p:nvPr/>
        </p:nvGrpSpPr>
        <p:grpSpPr bwMode="auto">
          <a:xfrm>
            <a:off x="-19250" y="0"/>
            <a:ext cx="4724400" cy="685800"/>
            <a:chOff x="1296" y="1824"/>
            <a:chExt cx="2976" cy="432"/>
          </a:xfrm>
        </p:grpSpPr>
        <p:sp>
          <p:nvSpPr>
            <p:cNvPr id="41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85BA54">
                    <a:gamma/>
                    <a:tint val="21176"/>
                    <a:invGamma/>
                  </a:srgbClr>
                </a:gs>
                <a:gs pos="100000">
                  <a:srgbClr val="85BA54"/>
                </a:gs>
              </a:gsLst>
              <a:lin ang="0" scaled="1"/>
            </a:gradFill>
            <a:ln w="12700" algn="ctr">
              <a:solidFill>
                <a:srgbClr val="FFFFFF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2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85BA54"/>
            </a:solidFill>
            <a:ln w="25400" algn="ctr">
              <a:solidFill>
                <a:srgbClr val="FFFFFF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43" name="Text Box 49"/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前现状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 Box 50"/>
            <p:cNvSpPr txBox="1">
              <a:spLocks noChangeArrowheads="1"/>
            </p:cNvSpPr>
            <p:nvPr/>
          </p:nvSpPr>
          <p:spPr bwMode="gray">
            <a:xfrm>
              <a:off x="1392" y="1886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2</a:t>
              </a:r>
              <a:endPara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47463" y="615010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机器硬件的搭建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519454F-26B9-A54A-89E7-015BBC925F1C}"/>
              </a:ext>
            </a:extLst>
          </p:cNvPr>
          <p:cNvSpPr txBox="1"/>
          <p:nvPr/>
        </p:nvSpPr>
        <p:spPr>
          <a:xfrm>
            <a:off x="2790713" y="865366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生物信息学项目的搭建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CE0B7DE-D3DD-0F4B-9FA7-1A19C41F4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836" y="1587429"/>
            <a:ext cx="2019176" cy="140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>
            <a:extLst>
              <a:ext uri="{FF2B5EF4-FFF2-40B4-BE49-F238E27FC236}">
                <a16:creationId xmlns:a16="http://schemas.microsoft.com/office/drawing/2014/main" id="{9494BC53-5ABA-7E46-8C07-ED78FA382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836" y="4501672"/>
            <a:ext cx="2019176" cy="140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4">
            <a:extLst>
              <a:ext uri="{FF2B5EF4-FFF2-40B4-BE49-F238E27FC236}">
                <a16:creationId xmlns:a16="http://schemas.microsoft.com/office/drawing/2014/main" id="{19B77D7E-DC23-F24E-A0B0-542C9853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836" y="3050247"/>
            <a:ext cx="2019176" cy="140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33C4039-94B1-9545-9543-61F9409D412A}"/>
              </a:ext>
            </a:extLst>
          </p:cNvPr>
          <p:cNvSpPr txBox="1"/>
          <p:nvPr/>
        </p:nvSpPr>
        <p:spPr>
          <a:xfrm>
            <a:off x="5707873" y="615010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分析流程的构建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859CA-4212-2E4D-8B87-EF0FC09BC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50" y="3057658"/>
            <a:ext cx="4064000" cy="168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554CB-D4F5-7144-8BBA-E0B0C5366138}"/>
              </a:ext>
            </a:extLst>
          </p:cNvPr>
          <p:cNvSpPr txBox="1"/>
          <p:nvPr/>
        </p:nvSpPr>
        <p:spPr>
          <a:xfrm>
            <a:off x="4608331" y="313520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8000" b="1" dirty="0">
                <a:solidFill>
                  <a:srgbClr val="00B050"/>
                </a:solidFill>
              </a:rPr>
              <a:t>+</a:t>
            </a:r>
            <a:endParaRPr lang="en-US" sz="8000" b="1" dirty="0">
              <a:solidFill>
                <a:srgbClr val="00B050"/>
              </a:solidFill>
            </a:endParaRPr>
          </a:p>
        </p:txBody>
      </p:sp>
      <p:pic>
        <p:nvPicPr>
          <p:cNvPr id="64" name="Picture 3">
            <a:extLst>
              <a:ext uri="{FF2B5EF4-FFF2-40B4-BE49-F238E27FC236}">
                <a16:creationId xmlns:a16="http://schemas.microsoft.com/office/drawing/2014/main" id="{F3A8349D-B411-1D40-9802-E07FD855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5320" y="177"/>
            <a:ext cx="189547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5" name="TextBox 10">
            <a:extLst>
              <a:ext uri="{FF2B5EF4-FFF2-40B4-BE49-F238E27FC236}">
                <a16:creationId xmlns:a16="http://schemas.microsoft.com/office/drawing/2014/main" id="{19DE49D1-0361-E349-99A3-C319F77DD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2683" y="6512532"/>
            <a:ext cx="4105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“</a:t>
            </a:r>
            <a:r>
              <a:rPr lang="zh-CN" altLang="zh-CN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点亮微观世界，精准辅助科研及临床医疗</a:t>
            </a:r>
            <a:r>
              <a:rPr lang="zh-CN" altLang="en-US" sz="1600" b="1" dirty="0">
                <a:solidFill>
                  <a:srgbClr val="00808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60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1012</Words>
  <Application>Microsoft Macintosh PowerPoint</Application>
  <PresentationFormat>On-screen Show (4:3)</PresentationFormat>
  <Paragraphs>182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KaiTi</vt:lpstr>
      <vt:lpstr>微软雅黑</vt:lpstr>
      <vt:lpstr>新細明體</vt:lpstr>
      <vt:lpstr>新細明體</vt:lpstr>
      <vt:lpstr>宋体</vt:lpstr>
      <vt:lpstr>华文楷体</vt:lpstr>
      <vt:lpstr>Arial</vt:lpstr>
      <vt:lpstr>Calibri</vt:lpstr>
      <vt:lpstr>Times New Roman</vt:lpstr>
      <vt:lpstr>Verdana</vt:lpstr>
      <vt:lpstr>Wingdings</vt:lpstr>
      <vt:lpstr>Office 主题</vt:lpstr>
      <vt:lpstr>背景</vt:lpstr>
      <vt:lpstr>目 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Gongxin Peng</dc:creator>
  <cp:lastModifiedBy>Microsoft Office User</cp:lastModifiedBy>
  <cp:revision>53</cp:revision>
  <dcterms:created xsi:type="dcterms:W3CDTF">2019-01-05T23:31:07Z</dcterms:created>
  <dcterms:modified xsi:type="dcterms:W3CDTF">2020-01-03T06:36:01Z</dcterms:modified>
</cp:coreProperties>
</file>